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4" r:id="rId4"/>
  </p:sldMasterIdLst>
  <p:notesMasterIdLst>
    <p:notesMasterId r:id="rId14"/>
  </p:notesMasterIdLst>
  <p:handoutMasterIdLst>
    <p:handoutMasterId r:id="rId15"/>
  </p:handoutMasterIdLst>
  <p:sldIdLst>
    <p:sldId id="257" r:id="rId5"/>
    <p:sldId id="256" r:id="rId6"/>
    <p:sldId id="283" r:id="rId7"/>
    <p:sldId id="301" r:id="rId8"/>
    <p:sldId id="302" r:id="rId9"/>
    <p:sldId id="303" r:id="rId10"/>
    <p:sldId id="287" r:id="rId11"/>
    <p:sldId id="293" r:id="rId12"/>
    <p:sldId id="294"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F59FDFE-720F-4FEE-A94C-5C19EB7AD226}" type="datetimeFigureOut">
              <a:rPr lang="en-US" smtClean="0"/>
              <a:t>8/31/2023</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433B03C-00AB-4A81-97AC-BA7863FF2C0D}" type="slidenum">
              <a:rPr lang="en-US" smtClean="0"/>
              <a:t>‹#›</a:t>
            </a:fld>
            <a:endParaRPr lang="en-US" dirty="0"/>
          </a:p>
        </p:txBody>
      </p:sp>
    </p:spTree>
    <p:extLst>
      <p:ext uri="{BB962C8B-B14F-4D97-AF65-F5344CB8AC3E}">
        <p14:creationId xmlns:p14="http://schemas.microsoft.com/office/powerpoint/2010/main" val="283421403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8EB272B-6BBE-4E15-9557-C1FE1DF33FB7}" type="datetimeFigureOut">
              <a:rPr lang="en-US" smtClean="0"/>
              <a:t>8/31/2023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6F98EC9-72B6-4A44-8564-62F85633FA84}" type="slidenum">
              <a:rPr lang="en-US" smtClean="0"/>
              <a:t>‹#›</a:t>
            </a:fld>
            <a:endParaRPr lang="en-US"/>
          </a:p>
        </p:txBody>
      </p:sp>
    </p:spTree>
    <p:extLst>
      <p:ext uri="{BB962C8B-B14F-4D97-AF65-F5344CB8AC3E}">
        <p14:creationId xmlns:p14="http://schemas.microsoft.com/office/powerpoint/2010/main" val="394487986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061298-B2C0-4CFE-9BB3-B76A922E497C}" type="datetime1">
              <a:rPr lang="en-US" smtClean="0"/>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3401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0D167954-737F-4D38-A23D-D94F98344D99}" type="datetime1">
              <a:rPr lang="en-US" smtClean="0"/>
              <a:t>8/31/2023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4011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0EED04-997D-4CF1-B74C-A59DED983FE3}" type="datetime1">
              <a:rPr lang="en-US" smtClean="0"/>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6054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FE0841-E4ED-48C7-89E1-CD041DAF9266}" type="datetime1">
              <a:rPr lang="en-US" smtClean="0"/>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656139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AAD139-3255-4A07-A7BE-79A9FDEE9F7D}" type="datetime1">
              <a:rPr lang="en-US" smtClean="0"/>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8817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7E3ADB-3009-4E1E-B274-BE4F1C04D188}" type="datetime1">
              <a:rPr lang="en-US" smtClean="0"/>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48198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844F4F-2592-4EF1-AB08-FBAFB88FA2D6}" type="datetime1">
              <a:rPr lang="en-US" smtClean="0"/>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7652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D817A8-08BD-4644-B157-5986B4B89112}" type="datetime1">
              <a:rPr lang="en-US" smtClean="0"/>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0359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B369E5-F17C-477E-955A-2AC7BB2E9135}" type="datetime1">
              <a:rPr lang="en-US" smtClean="0"/>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1016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ver P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BE915A5-FFEB-441B-BDE8-F306FB7E62CC}"/>
              </a:ext>
            </a:extLst>
          </p:cNvPr>
          <p:cNvSpPr>
            <a:spLocks noGrp="1"/>
          </p:cNvSpPr>
          <p:nvPr>
            <p:ph type="pic" sz="quarter" idx="12" hasCustomPrompt="1"/>
          </p:nvPr>
        </p:nvSpPr>
        <p:spPr>
          <a:xfrm>
            <a:off x="0" y="0"/>
            <a:ext cx="12192000" cy="6858000"/>
          </a:xfrm>
          <a:solidFill>
            <a:schemeClr val="accent4"/>
          </a:solidFill>
        </p:spPr>
        <p:txBody>
          <a:bodyPr/>
          <a:lstStyle>
            <a:lvl1pPr algn="ctr">
              <a:buFontTx/>
              <a:buNone/>
              <a:defRPr>
                <a:solidFill>
                  <a:schemeClr val="accent3">
                    <a:lumMod val="20000"/>
                    <a:lumOff val="80000"/>
                  </a:schemeClr>
                </a:solidFill>
                <a:latin typeface="+mn-lt"/>
              </a:defRPr>
            </a:lvl1pPr>
          </a:lstStyle>
          <a:p>
            <a:r>
              <a:rPr lang="en-US" dirty="0"/>
              <a:t>picture</a:t>
            </a:r>
          </a:p>
        </p:txBody>
      </p:sp>
      <p:sp>
        <p:nvSpPr>
          <p:cNvPr id="14" name="Text Placeholder 12">
            <a:extLst>
              <a:ext uri="{FF2B5EF4-FFF2-40B4-BE49-F238E27FC236}">
                <a16:creationId xmlns:a16="http://schemas.microsoft.com/office/drawing/2014/main" id="{7FCB6BAA-ADA6-4E0B-9F0B-A3CA2EFB3C24}"/>
              </a:ext>
            </a:extLst>
          </p:cNvPr>
          <p:cNvSpPr>
            <a:spLocks noGrp="1"/>
          </p:cNvSpPr>
          <p:nvPr>
            <p:ph type="body" sz="quarter" idx="11" hasCustomPrompt="1"/>
          </p:nvPr>
        </p:nvSpPr>
        <p:spPr>
          <a:xfrm>
            <a:off x="6840305" y="4938614"/>
            <a:ext cx="3249643" cy="379110"/>
          </a:xfrm>
        </p:spPr>
        <p:txBody>
          <a:bodyPr/>
          <a:lstStyle>
            <a:lvl1pPr algn="ctr">
              <a:buNone/>
              <a:defRPr sz="1400">
                <a:solidFill>
                  <a:schemeClr val="accent3">
                    <a:lumMod val="20000"/>
                    <a:lumOff val="80000"/>
                  </a:schemeClr>
                </a:solidFill>
                <a:latin typeface="+mn-lt"/>
              </a:defRPr>
            </a:lvl1pPr>
          </a:lstStyle>
          <a:p>
            <a:pPr lvl="0"/>
            <a:r>
              <a:rPr lang="en-US" dirty="0"/>
              <a:t>Date</a:t>
            </a:r>
          </a:p>
        </p:txBody>
      </p:sp>
      <p:sp>
        <p:nvSpPr>
          <p:cNvPr id="3" name="Title 2">
            <a:extLst>
              <a:ext uri="{FF2B5EF4-FFF2-40B4-BE49-F238E27FC236}">
                <a16:creationId xmlns:a16="http://schemas.microsoft.com/office/drawing/2014/main" id="{D556029E-DA4E-4759-8437-471096A966B8}"/>
              </a:ext>
            </a:extLst>
          </p:cNvPr>
          <p:cNvSpPr>
            <a:spLocks noGrp="1"/>
          </p:cNvSpPr>
          <p:nvPr>
            <p:ph type="title" hasCustomPrompt="1"/>
          </p:nvPr>
        </p:nvSpPr>
        <p:spPr>
          <a:xfrm>
            <a:off x="6095999" y="4365099"/>
            <a:ext cx="4809839" cy="573515"/>
          </a:xfrm>
        </p:spPr>
        <p:txBody>
          <a:bodyPr vert="horz" lIns="0" tIns="0" rIns="0" bIns="0" rtlCol="0">
            <a:noAutofit/>
          </a:bodyPr>
          <a:lstStyle>
            <a:lvl1pPr algn="ctr">
              <a:defRPr lang="en-US" sz="4000" spc="300" baseline="0">
                <a:solidFill>
                  <a:schemeClr val="accent3">
                    <a:lumMod val="20000"/>
                    <a:lumOff val="80000"/>
                  </a:schemeClr>
                </a:solidFill>
                <a:latin typeface="+mj-lt"/>
                <a:ea typeface="+mn-ea"/>
                <a:cs typeface="+mn-cs"/>
              </a:defRPr>
            </a:lvl1pPr>
          </a:lstStyle>
          <a:p>
            <a:pPr marL="228600" lvl="0" indent="-228600" algn="ctr">
              <a:spcBef>
                <a:spcPts val="1000"/>
              </a:spcBef>
              <a:buFont typeface="Arial" panose="020B0604020202020204" pitchFamily="34" charset="0"/>
            </a:pPr>
            <a:r>
              <a:rPr lang="en-US" dirty="0"/>
              <a:t>TITLE</a:t>
            </a:r>
          </a:p>
        </p:txBody>
      </p:sp>
    </p:spTree>
    <p:extLst>
      <p:ext uri="{BB962C8B-B14F-4D97-AF65-F5344CB8AC3E}">
        <p14:creationId xmlns:p14="http://schemas.microsoft.com/office/powerpoint/2010/main" val="241874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2EB7D2-613D-4E43-954E-C26A3932C367}" type="datetime1">
              <a:rPr lang="en-US" smtClean="0"/>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6578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9EA6AA-CEC6-4044-908B-2E1219B52599}" type="datetime1">
              <a:rPr lang="en-US" smtClean="0"/>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9218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3ED470-200D-4167-8D75-2A8EB3AC6566}" type="datetime1">
              <a:rPr lang="en-US" smtClean="0"/>
              <a:t>8/31/2023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4333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1F201B-24B7-47CB-8B23-ACBABCC6508A}" type="datetime1">
              <a:rPr lang="en-US" smtClean="0"/>
              <a:t>8/31/2023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7308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4061F0-28B6-4F3F-8A65-D014021701DB}" type="datetime1">
              <a:rPr lang="en-US" smtClean="0"/>
              <a:t>8/31/2023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1234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BA7FE0-F36E-4274-9CC2-A697A32BE1BC}" type="datetime1">
              <a:rPr lang="en-US" smtClean="0"/>
              <a:t>8/31/2023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4145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7CC29E7-EB88-4338-9208-2DB4B0392D8E}" type="datetime1">
              <a:rPr lang="en-US" smtClean="0"/>
              <a:t>8/31/2023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9855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12BDBB3-C15B-4A26-979C-7B2833B4AC12}" type="datetime1">
              <a:rPr lang="en-US" smtClean="0"/>
              <a:t>8/31/2023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187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648B4DB-70E6-4BC7-8A91-FBC125BC9C78}" type="datetime1">
              <a:rPr lang="en-US" smtClean="0"/>
              <a:t>8/31/2023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9868707"/>
      </p:ext>
    </p:extLst>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revisor.mn.gov/statutes/?id=174.285"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leg.state.mn.us/docs/2019/mandated/190532.pdf" TargetMode="External"/><Relationship Id="rId2" Type="http://schemas.openxmlformats.org/officeDocument/2006/relationships/hyperlink" Target="mailto:dsd.rates@state.mn.us" TargetMode="External"/><Relationship Id="rId1" Type="http://schemas.openxmlformats.org/officeDocument/2006/relationships/slideLayout" Target="../slideLayouts/slideLayout2.xml"/><Relationship Id="rId6" Type="http://schemas.openxmlformats.org/officeDocument/2006/relationships/hyperlink" Target="https://www.dhs.state.mn.us/main/idcplg?IdcService=GET_DYNAMIC_CONVERSION&amp;RevisionSelectionMethod=LatestReleased&amp;dDocName=id_002204" TargetMode="External"/><Relationship Id="rId5" Type="http://schemas.openxmlformats.org/officeDocument/2006/relationships/hyperlink" Target="https://www.dhs.state.mn.us/main/idcplg?IdcService=GET_DYNAMIC_CONVERSION&amp;RevisionSelectionMethod=LatestReleased&amp;dDocName=dhs-305044" TargetMode="External"/><Relationship Id="rId4" Type="http://schemas.openxmlformats.org/officeDocument/2006/relationships/hyperlink" Target="https://www.dhs.state.mn.us/main/idcplg?IdcService=GET_DYNAMIC_CONVERSION&amp;RevisionSelectionMethod=LatestReleased&amp;dDocName=dhs-30794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he open road with farmland and mountains alone the side&#10;">
            <a:extLst>
              <a:ext uri="{FF2B5EF4-FFF2-40B4-BE49-F238E27FC236}">
                <a16:creationId xmlns:a16="http://schemas.microsoft.com/office/drawing/2014/main" id="{55778022-079A-4FF4-8735-D3C9A67F1191}"/>
              </a:ext>
            </a:extLst>
          </p:cNvPr>
          <p:cNvPicPr>
            <a:picLocks noGrp="1" noChangeAspect="1"/>
          </p:cNvPicPr>
          <p:nvPr>
            <p:ph type="pic" sz="quarter" idx="12"/>
          </p:nvPr>
        </p:nvPicPr>
        <p:blipFill rotWithShape="1">
          <a:blip r:embed="rId2"/>
          <a:srcRect t="7813" b="7813"/>
          <a:stretch/>
        </p:blipFill>
        <p:spPr>
          <a:xfrm>
            <a:off x="0" y="0"/>
            <a:ext cx="12192000" cy="6858000"/>
          </a:xfrm>
        </p:spPr>
      </p:pic>
      <p:pic>
        <p:nvPicPr>
          <p:cNvPr id="8" name="Picture 7" descr="badge shape with mountains and trees">
            <a:extLst>
              <a:ext uri="{FF2B5EF4-FFF2-40B4-BE49-F238E27FC236}">
                <a16:creationId xmlns:a16="http://schemas.microsoft.com/office/drawing/2014/main" id="{426C65A7-A996-4C0A-B747-BA22BED03A5A}"/>
              </a:ext>
            </a:extLst>
          </p:cNvPr>
          <p:cNvPicPr>
            <a:picLocks noChangeAspect="1"/>
          </p:cNvPicPr>
          <p:nvPr/>
        </p:nvPicPr>
        <p:blipFill>
          <a:blip r:embed="rId3"/>
          <a:stretch>
            <a:fillRect/>
          </a:stretch>
        </p:blipFill>
        <p:spPr>
          <a:xfrm>
            <a:off x="5424330" y="2416380"/>
            <a:ext cx="6081589" cy="3675763"/>
          </a:xfrm>
          <a:prstGeom prst="rect">
            <a:avLst/>
          </a:prstGeom>
          <a:effectLst>
            <a:glow>
              <a:schemeClr val="bg1">
                <a:alpha val="40000"/>
              </a:schemeClr>
            </a:glow>
            <a:outerShdw blurRad="673100" dist="50800" dir="5400000" algn="ctr" rotWithShape="0">
              <a:srgbClr val="000000">
                <a:alpha val="43137"/>
              </a:srgbClr>
            </a:outerShdw>
          </a:effectLst>
        </p:spPr>
      </p:pic>
      <p:sp>
        <p:nvSpPr>
          <p:cNvPr id="11" name="Title 10">
            <a:extLst>
              <a:ext uri="{FF2B5EF4-FFF2-40B4-BE49-F238E27FC236}">
                <a16:creationId xmlns:a16="http://schemas.microsoft.com/office/drawing/2014/main" id="{792973C2-64E0-451E-A71F-E5F611F454B4}"/>
              </a:ext>
            </a:extLst>
          </p:cNvPr>
          <p:cNvSpPr>
            <a:spLocks noGrp="1"/>
          </p:cNvSpPr>
          <p:nvPr>
            <p:ph type="title"/>
          </p:nvPr>
        </p:nvSpPr>
        <p:spPr>
          <a:xfrm>
            <a:off x="5549310" y="3769569"/>
            <a:ext cx="5831631" cy="1682230"/>
          </a:xfrm>
        </p:spPr>
        <p:txBody>
          <a:bodyPr/>
          <a:lstStyle/>
          <a:p>
            <a:r>
              <a:rPr lang="en-US" dirty="0">
                <a:solidFill>
                  <a:srgbClr val="FFC000"/>
                </a:solidFill>
              </a:rPr>
              <a:t>MOHR GAC</a:t>
            </a:r>
            <a:br>
              <a:rPr lang="en-US" dirty="0">
                <a:solidFill>
                  <a:srgbClr val="FFC000"/>
                </a:solidFill>
              </a:rPr>
            </a:br>
            <a:r>
              <a:rPr lang="en-US" dirty="0">
                <a:solidFill>
                  <a:srgbClr val="FFC000"/>
                </a:solidFill>
              </a:rPr>
              <a:t>Transportation</a:t>
            </a:r>
            <a:br>
              <a:rPr lang="en-US" dirty="0">
                <a:solidFill>
                  <a:srgbClr val="FFC000"/>
                </a:solidFill>
              </a:rPr>
            </a:br>
            <a:r>
              <a:rPr lang="en-US" dirty="0">
                <a:solidFill>
                  <a:srgbClr val="FFC000"/>
                </a:solidFill>
              </a:rPr>
              <a:t>2023</a:t>
            </a:r>
          </a:p>
        </p:txBody>
      </p:sp>
    </p:spTree>
    <p:extLst>
      <p:ext uri="{BB962C8B-B14F-4D97-AF65-F5344CB8AC3E}">
        <p14:creationId xmlns:p14="http://schemas.microsoft.com/office/powerpoint/2010/main" val="1044939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4308" y="905069"/>
            <a:ext cx="7080851" cy="5866882"/>
          </a:xfrm>
        </p:spPr>
        <p:txBody>
          <a:bodyPr>
            <a:noAutofit/>
          </a:bodyPr>
          <a:lstStyle/>
          <a:p>
            <a:pPr algn="ctr"/>
            <a:r>
              <a:rPr lang="en-US" sz="3600" b="1" u="sng" dirty="0">
                <a:solidFill>
                  <a:schemeClr val="bg1"/>
                </a:solidFill>
              </a:rPr>
              <a:t>AGENDA</a:t>
            </a:r>
          </a:p>
          <a:p>
            <a:pPr algn="ctr"/>
            <a:endParaRPr lang="en-US" sz="2000" dirty="0">
              <a:solidFill>
                <a:schemeClr val="bg1"/>
              </a:solidFill>
            </a:endParaRPr>
          </a:p>
          <a:p>
            <a:pPr marL="342900" indent="-342900">
              <a:lnSpc>
                <a:spcPct val="150000"/>
              </a:lnSpc>
              <a:buClrTx/>
              <a:buFont typeface="Arial" panose="020B0604020202020204" pitchFamily="34" charset="0"/>
              <a:buChar char="•"/>
            </a:pPr>
            <a:r>
              <a:rPr lang="en-US" sz="2000" dirty="0">
                <a:solidFill>
                  <a:schemeClr val="bg1"/>
                </a:solidFill>
              </a:rPr>
              <a:t>MOHR’s Transportation Subcommittee</a:t>
            </a:r>
          </a:p>
          <a:p>
            <a:pPr marL="342900" indent="-342900">
              <a:lnSpc>
                <a:spcPct val="150000"/>
              </a:lnSpc>
              <a:buClrTx/>
              <a:buFont typeface="Arial" panose="020B0604020202020204" pitchFamily="34" charset="0"/>
              <a:buChar char="•"/>
            </a:pPr>
            <a:r>
              <a:rPr lang="en-US" sz="2000" dirty="0">
                <a:solidFill>
                  <a:schemeClr val="bg1"/>
                </a:solidFill>
              </a:rPr>
              <a:t>Current Year’s Priorities &amp; Intended Deliverables</a:t>
            </a:r>
          </a:p>
          <a:p>
            <a:pPr marL="342900" indent="-342900">
              <a:lnSpc>
                <a:spcPct val="150000"/>
              </a:lnSpc>
              <a:buClrTx/>
              <a:buFont typeface="Arial" panose="020B0604020202020204" pitchFamily="34" charset="0"/>
              <a:buChar char="•"/>
            </a:pPr>
            <a:r>
              <a:rPr lang="en-US" sz="2000" dirty="0">
                <a:solidFill>
                  <a:schemeClr val="bg1"/>
                </a:solidFill>
              </a:rPr>
              <a:t>Cross-Coordination Activities</a:t>
            </a:r>
          </a:p>
          <a:p>
            <a:pPr marL="342900" indent="-342900">
              <a:lnSpc>
                <a:spcPct val="150000"/>
              </a:lnSpc>
              <a:buClrTx/>
              <a:buFont typeface="Arial" panose="020B0604020202020204" pitchFamily="34" charset="0"/>
              <a:buChar char="•"/>
            </a:pPr>
            <a:r>
              <a:rPr lang="en-US" sz="2000" dirty="0">
                <a:solidFill>
                  <a:schemeClr val="bg1"/>
                </a:solidFill>
              </a:rPr>
              <a:t>Reminder – Market Rate Tools Available</a:t>
            </a:r>
          </a:p>
          <a:p>
            <a:pPr marL="342900" indent="-342900">
              <a:lnSpc>
                <a:spcPct val="150000"/>
              </a:lnSpc>
              <a:buClrTx/>
              <a:buFont typeface="Arial" panose="020B0604020202020204" pitchFamily="34" charset="0"/>
              <a:buChar char="•"/>
            </a:pPr>
            <a:r>
              <a:rPr lang="en-US" sz="2000" dirty="0">
                <a:solidFill>
                  <a:schemeClr val="bg1"/>
                </a:solidFill>
              </a:rPr>
              <a:t>Questions, Concerns &amp; Recommendations</a:t>
            </a:r>
          </a:p>
        </p:txBody>
      </p:sp>
      <p:sp>
        <p:nvSpPr>
          <p:cNvPr id="8" name="Rounded Rectangle 3">
            <a:extLst>
              <a:ext uri="{FF2B5EF4-FFF2-40B4-BE49-F238E27FC236}">
                <a16:creationId xmlns:a16="http://schemas.microsoft.com/office/drawing/2014/main" id="{A88E6AB4-DC49-4828-8B53-9D227C7BD13E}"/>
              </a:ext>
            </a:extLst>
          </p:cNvPr>
          <p:cNvSpPr/>
          <p:nvPr/>
        </p:nvSpPr>
        <p:spPr>
          <a:xfrm>
            <a:off x="7830718" y="2438400"/>
            <a:ext cx="4185036" cy="433355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u="sng" dirty="0">
                <a:solidFill>
                  <a:schemeClr val="bg1"/>
                </a:solidFill>
              </a:rPr>
              <a:t>MOHR GAC Transportation Subcommittee Members:</a:t>
            </a:r>
          </a:p>
          <a:p>
            <a:pPr algn="ctr"/>
            <a:endParaRPr lang="en-US" sz="1400" b="1" u="sng" dirty="0">
              <a:solidFill>
                <a:schemeClr val="bg1"/>
              </a:solidFill>
            </a:endParaRPr>
          </a:p>
          <a:p>
            <a:pPr>
              <a:spcAft>
                <a:spcPts val="500"/>
              </a:spcAft>
            </a:pPr>
            <a:r>
              <a:rPr lang="en-US" sz="1200" dirty="0">
                <a:solidFill>
                  <a:schemeClr val="bg1"/>
                </a:solidFill>
              </a:rPr>
              <a:t>Mike Greenbaum, </a:t>
            </a:r>
            <a:r>
              <a:rPr lang="en-US" sz="1200" dirty="0" err="1">
                <a:solidFill>
                  <a:schemeClr val="bg1"/>
                </a:solidFill>
              </a:rPr>
              <a:t>Newtrax</a:t>
            </a:r>
            <a:endParaRPr lang="en-US" sz="1200" dirty="0">
              <a:solidFill>
                <a:schemeClr val="bg1"/>
              </a:solidFill>
            </a:endParaRPr>
          </a:p>
          <a:p>
            <a:pPr>
              <a:spcAft>
                <a:spcPts val="500"/>
              </a:spcAft>
            </a:pPr>
            <a:r>
              <a:rPr lang="en-US" sz="1200" dirty="0">
                <a:solidFill>
                  <a:schemeClr val="bg1"/>
                </a:solidFill>
              </a:rPr>
              <a:t>Elizabeth Schear, Advance</a:t>
            </a:r>
          </a:p>
          <a:p>
            <a:pPr>
              <a:spcAft>
                <a:spcPts val="500"/>
              </a:spcAft>
            </a:pPr>
            <a:r>
              <a:rPr lang="en-US" sz="1200" dirty="0">
                <a:solidFill>
                  <a:schemeClr val="bg1"/>
                </a:solidFill>
              </a:rPr>
              <a:t>Jennifer Freeburg, N.E. Contemporary Services</a:t>
            </a:r>
          </a:p>
          <a:p>
            <a:pPr>
              <a:spcAft>
                <a:spcPts val="500"/>
              </a:spcAft>
            </a:pPr>
            <a:r>
              <a:rPr lang="en-US" sz="1200" dirty="0">
                <a:solidFill>
                  <a:schemeClr val="bg1"/>
                </a:solidFill>
              </a:rPr>
              <a:t>Ryan Nelson, Rise</a:t>
            </a:r>
          </a:p>
          <a:p>
            <a:pPr>
              <a:spcAft>
                <a:spcPts val="500"/>
              </a:spcAft>
            </a:pPr>
            <a:r>
              <a:rPr lang="en-US" sz="1200" dirty="0">
                <a:solidFill>
                  <a:schemeClr val="bg1"/>
                </a:solidFill>
              </a:rPr>
              <a:t>Tim Schmutzer, PHASE-Industries</a:t>
            </a:r>
          </a:p>
          <a:p>
            <a:pPr>
              <a:spcAft>
                <a:spcPts val="500"/>
              </a:spcAft>
            </a:pPr>
            <a:r>
              <a:rPr lang="en-US" sz="1200" dirty="0">
                <a:solidFill>
                  <a:schemeClr val="bg1"/>
                </a:solidFill>
              </a:rPr>
              <a:t>Lori Schluttenhofer, Opportunity Partners</a:t>
            </a:r>
          </a:p>
          <a:p>
            <a:pPr>
              <a:spcAft>
                <a:spcPts val="500"/>
              </a:spcAft>
            </a:pPr>
            <a:r>
              <a:rPr lang="en-US" sz="1200" dirty="0">
                <a:solidFill>
                  <a:schemeClr val="bg1"/>
                </a:solidFill>
              </a:rPr>
              <a:t>Hope Donald, Opportunity Partners</a:t>
            </a:r>
          </a:p>
          <a:p>
            <a:pPr>
              <a:spcAft>
                <a:spcPts val="500"/>
              </a:spcAft>
            </a:pPr>
            <a:r>
              <a:rPr lang="en-US" sz="1200" dirty="0">
                <a:solidFill>
                  <a:schemeClr val="bg1"/>
                </a:solidFill>
              </a:rPr>
              <a:t>Karen Herman, Udac</a:t>
            </a:r>
          </a:p>
          <a:p>
            <a:pPr>
              <a:spcAft>
                <a:spcPts val="500"/>
              </a:spcAft>
            </a:pPr>
            <a:r>
              <a:rPr lang="en-US" sz="1200" dirty="0">
                <a:solidFill>
                  <a:schemeClr val="bg1"/>
                </a:solidFill>
              </a:rPr>
              <a:t>Ann Dahl, Udac</a:t>
            </a:r>
          </a:p>
          <a:p>
            <a:pPr>
              <a:spcAft>
                <a:spcPts val="500"/>
              </a:spcAft>
            </a:pPr>
            <a:r>
              <a:rPr lang="en-US" sz="1200" dirty="0">
                <a:solidFill>
                  <a:schemeClr val="bg1"/>
                </a:solidFill>
              </a:rPr>
              <a:t>Nova </a:t>
            </a:r>
            <a:r>
              <a:rPr lang="en-US" sz="1200" dirty="0" err="1">
                <a:solidFill>
                  <a:schemeClr val="bg1"/>
                </a:solidFill>
              </a:rPr>
              <a:t>Senarighi</a:t>
            </a:r>
            <a:r>
              <a:rPr lang="en-US" sz="1200" dirty="0">
                <a:solidFill>
                  <a:schemeClr val="bg1"/>
                </a:solidFill>
              </a:rPr>
              <a:t>, </a:t>
            </a:r>
            <a:r>
              <a:rPr lang="en-US" sz="1200" dirty="0" err="1">
                <a:solidFill>
                  <a:schemeClr val="bg1"/>
                </a:solidFill>
              </a:rPr>
              <a:t>Udac</a:t>
            </a:r>
            <a:endParaRPr lang="en-US" sz="1200" dirty="0">
              <a:solidFill>
                <a:schemeClr val="bg1"/>
              </a:solidFill>
            </a:endParaRPr>
          </a:p>
          <a:p>
            <a:pPr>
              <a:spcAft>
                <a:spcPts val="500"/>
              </a:spcAft>
            </a:pPr>
            <a:r>
              <a:rPr lang="en-US" sz="1200" dirty="0">
                <a:solidFill>
                  <a:schemeClr val="bg1"/>
                </a:solidFill>
              </a:rPr>
              <a:t>Jim </a:t>
            </a:r>
            <a:r>
              <a:rPr lang="en-US" sz="1200" dirty="0" err="1">
                <a:solidFill>
                  <a:schemeClr val="bg1"/>
                </a:solidFill>
              </a:rPr>
              <a:t>Rooker</a:t>
            </a:r>
            <a:r>
              <a:rPr lang="en-US" sz="1200" dirty="0">
                <a:solidFill>
                  <a:schemeClr val="bg1"/>
                </a:solidFill>
              </a:rPr>
              <a:t>, Achieve Services</a:t>
            </a:r>
          </a:p>
          <a:p>
            <a:pPr>
              <a:spcAft>
                <a:spcPts val="500"/>
              </a:spcAft>
            </a:pPr>
            <a:r>
              <a:rPr lang="en-US" sz="1200" dirty="0">
                <a:solidFill>
                  <a:schemeClr val="bg1"/>
                </a:solidFill>
              </a:rPr>
              <a:t>Bob Platz, Lifeworks</a:t>
            </a:r>
          </a:p>
          <a:p>
            <a:endParaRPr lang="en-US" sz="900" dirty="0">
              <a:solidFill>
                <a:schemeClr val="bg1"/>
              </a:solidFill>
            </a:endParaRPr>
          </a:p>
        </p:txBody>
      </p:sp>
      <p:pic>
        <p:nvPicPr>
          <p:cNvPr id="2" name="Picture 1">
            <a:extLst>
              <a:ext uri="{FF2B5EF4-FFF2-40B4-BE49-F238E27FC236}">
                <a16:creationId xmlns:a16="http://schemas.microsoft.com/office/drawing/2014/main" id="{2478BEDA-9708-42E6-8834-CB9BD4C6AD60}"/>
              </a:ext>
            </a:extLst>
          </p:cNvPr>
          <p:cNvPicPr>
            <a:picLocks noChangeAspect="1"/>
          </p:cNvPicPr>
          <p:nvPr/>
        </p:nvPicPr>
        <p:blipFill>
          <a:blip r:embed="rId2"/>
          <a:stretch>
            <a:fillRect/>
          </a:stretch>
        </p:blipFill>
        <p:spPr>
          <a:xfrm>
            <a:off x="5762724" y="333364"/>
            <a:ext cx="2406096" cy="1804572"/>
          </a:xfrm>
          <a:prstGeom prst="rect">
            <a:avLst/>
          </a:prstGeom>
        </p:spPr>
      </p:pic>
      <p:sp>
        <p:nvSpPr>
          <p:cNvPr id="6" name="Arrow: Striped Right 5">
            <a:extLst>
              <a:ext uri="{FF2B5EF4-FFF2-40B4-BE49-F238E27FC236}">
                <a16:creationId xmlns:a16="http://schemas.microsoft.com/office/drawing/2014/main" id="{D69F2FD7-A8B3-4C1B-8E97-72E95D95D043}"/>
              </a:ext>
            </a:extLst>
          </p:cNvPr>
          <p:cNvSpPr/>
          <p:nvPr/>
        </p:nvSpPr>
        <p:spPr>
          <a:xfrm>
            <a:off x="8294255" y="905069"/>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F4958DA-12CD-4D96-82F0-8B04968314E3}"/>
              </a:ext>
            </a:extLst>
          </p:cNvPr>
          <p:cNvPicPr>
            <a:picLocks noChangeAspect="1"/>
          </p:cNvPicPr>
          <p:nvPr/>
        </p:nvPicPr>
        <p:blipFill>
          <a:blip r:embed="rId3"/>
          <a:stretch>
            <a:fillRect/>
          </a:stretch>
        </p:blipFill>
        <p:spPr>
          <a:xfrm>
            <a:off x="9398098" y="333364"/>
            <a:ext cx="2712955" cy="1804572"/>
          </a:xfrm>
          <a:prstGeom prst="rect">
            <a:avLst/>
          </a:prstGeom>
        </p:spPr>
      </p:pic>
    </p:spTree>
    <p:extLst>
      <p:ext uri="{BB962C8B-B14F-4D97-AF65-F5344CB8AC3E}">
        <p14:creationId xmlns:p14="http://schemas.microsoft.com/office/powerpoint/2010/main" val="202030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13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273" y="173811"/>
            <a:ext cx="8534400" cy="904491"/>
          </a:xfrm>
        </p:spPr>
        <p:txBody>
          <a:bodyPr>
            <a:noAutofit/>
          </a:bodyPr>
          <a:lstStyle/>
          <a:p>
            <a:pPr algn="ctr"/>
            <a:r>
              <a:rPr lang="en-US" b="1" dirty="0">
                <a:effectLst>
                  <a:outerShdw blurRad="38100" dist="38100" dir="2700000" algn="tl">
                    <a:srgbClr val="000000">
                      <a:alpha val="43137"/>
                    </a:srgbClr>
                  </a:outerShdw>
                </a:effectLst>
              </a:rPr>
              <a:t>Transportation Subcommittee Priorities &amp; Intended deliverables</a:t>
            </a:r>
          </a:p>
        </p:txBody>
      </p:sp>
      <p:sp>
        <p:nvSpPr>
          <p:cNvPr id="3" name="Content Placeholder 2"/>
          <p:cNvSpPr>
            <a:spLocks noGrp="1"/>
          </p:cNvSpPr>
          <p:nvPr>
            <p:ph idx="1"/>
          </p:nvPr>
        </p:nvSpPr>
        <p:spPr>
          <a:xfrm>
            <a:off x="925280" y="1464733"/>
            <a:ext cx="9883617" cy="4764888"/>
          </a:xfrm>
        </p:spPr>
        <p:txBody>
          <a:bodyPr anchor="t">
            <a:normAutofit/>
          </a:bodyPr>
          <a:lstStyle/>
          <a:p>
            <a:r>
              <a:rPr lang="en-US" b="1" u="sng" dirty="0"/>
              <a:t>Priority #1</a:t>
            </a:r>
          </a:p>
          <a:p>
            <a:pPr marL="457200" lvl="1" indent="0">
              <a:buNone/>
            </a:pPr>
            <a:r>
              <a:rPr lang="en-US" sz="2000" u="sng" dirty="0"/>
              <a:t>Develop &amp; provide MOHR Member assistance in accurately capturing &amp; reporting in-program transportation costs via </a:t>
            </a:r>
            <a:r>
              <a:rPr lang="en-US" sz="2000" u="sng" dirty="0" err="1"/>
              <a:t>DWRS</a:t>
            </a:r>
            <a:r>
              <a:rPr lang="en-US" sz="2000" u="sng" dirty="0"/>
              <a:t> cost reporting</a:t>
            </a:r>
            <a:r>
              <a:rPr lang="en-US" sz="2000" dirty="0"/>
              <a:t>.  </a:t>
            </a:r>
          </a:p>
          <a:p>
            <a:pPr marL="457200" lvl="1" indent="0">
              <a:buNone/>
            </a:pPr>
            <a:r>
              <a:rPr lang="en-US" sz="2000" b="1" u="sng" dirty="0"/>
              <a:t>Deliverable #1: </a:t>
            </a:r>
            <a:r>
              <a:rPr lang="en-US" sz="2000" dirty="0"/>
              <a:t>Provide MOHR Membership in-person and/or virtual training on accurately and efficiently capturing in-program transportation-related expenses to populate in the appropriate sections of the DHS </a:t>
            </a:r>
            <a:r>
              <a:rPr lang="en-US" sz="2000" dirty="0" err="1"/>
              <a:t>DWRS</a:t>
            </a:r>
            <a:r>
              <a:rPr lang="en-US" sz="2000" dirty="0"/>
              <a:t> Cost Reporting Template.</a:t>
            </a:r>
          </a:p>
          <a:p>
            <a:pPr marL="457200" lvl="1" indent="0">
              <a:buNone/>
            </a:pPr>
            <a:r>
              <a:rPr lang="en-US" sz="2000" b="1" u="sng" dirty="0"/>
              <a:t>Action Update on Deliverable #1: </a:t>
            </a:r>
            <a:r>
              <a:rPr lang="en-US" sz="2000" dirty="0"/>
              <a:t>Group originally scheduled to present training at 2023 MOHR Legislative Conference, but because DHS is providing Cost Reporting Training, the Transportation Subcommittee will offer its training in late fall/early winter, supplementing the guidance provided by DHS at the Legislative Conference.</a:t>
            </a:r>
          </a:p>
          <a:p>
            <a:pPr marL="0" lvl="1" indent="0">
              <a:buClrTx/>
              <a:buNone/>
            </a:pPr>
            <a:endParaRPr lang="en-US" sz="2400" dirty="0">
              <a:solidFill>
                <a:schemeClr val="bg1"/>
              </a:solidFill>
            </a:endParaRPr>
          </a:p>
        </p:txBody>
      </p:sp>
    </p:spTree>
    <p:extLst>
      <p:ext uri="{BB962C8B-B14F-4D97-AF65-F5344CB8AC3E}">
        <p14:creationId xmlns:p14="http://schemas.microsoft.com/office/powerpoint/2010/main" val="2027700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273" y="173811"/>
            <a:ext cx="8534400" cy="904491"/>
          </a:xfrm>
        </p:spPr>
        <p:txBody>
          <a:bodyPr>
            <a:noAutofit/>
          </a:bodyPr>
          <a:lstStyle/>
          <a:p>
            <a:pPr algn="ctr"/>
            <a:r>
              <a:rPr lang="en-US" b="1" dirty="0">
                <a:effectLst>
                  <a:outerShdw blurRad="38100" dist="38100" dir="2700000" algn="tl">
                    <a:srgbClr val="000000">
                      <a:alpha val="43137"/>
                    </a:srgbClr>
                  </a:outerShdw>
                </a:effectLst>
              </a:rPr>
              <a:t>Transportation Subcommittee Priorities &amp; Intended deliverables</a:t>
            </a:r>
          </a:p>
        </p:txBody>
      </p:sp>
      <p:sp>
        <p:nvSpPr>
          <p:cNvPr id="3" name="Content Placeholder 2"/>
          <p:cNvSpPr>
            <a:spLocks noGrp="1"/>
          </p:cNvSpPr>
          <p:nvPr>
            <p:ph idx="1"/>
          </p:nvPr>
        </p:nvSpPr>
        <p:spPr>
          <a:xfrm>
            <a:off x="925280" y="1464733"/>
            <a:ext cx="9883617" cy="4764888"/>
          </a:xfrm>
        </p:spPr>
        <p:txBody>
          <a:bodyPr anchor="t">
            <a:normAutofit lnSpcReduction="10000"/>
          </a:bodyPr>
          <a:lstStyle/>
          <a:p>
            <a:r>
              <a:rPr lang="en-US" b="1" u="sng" dirty="0"/>
              <a:t>Priority #2</a:t>
            </a:r>
          </a:p>
          <a:p>
            <a:pPr marL="457200" lvl="1" indent="0">
              <a:buNone/>
            </a:pPr>
            <a:r>
              <a:rPr lang="en-US" sz="2000" dirty="0"/>
              <a:t>Following from Priority #1, update transportation survey data to ensure MOHR has an up-to-date framework &amp; values for arriving at the true cost of providing in-program transportation.</a:t>
            </a:r>
          </a:p>
          <a:p>
            <a:pPr marL="457200" lvl="1" indent="0">
              <a:buNone/>
            </a:pPr>
            <a:r>
              <a:rPr lang="en-US" sz="2000" b="1" u="sng" dirty="0"/>
              <a:t>Deliverable #2: </a:t>
            </a:r>
            <a:r>
              <a:rPr lang="en-US" sz="2000" dirty="0"/>
              <a:t>Provide MOHR Membership in-person and/or virtual training on accurately and efficiently capturing in-program transportation-related expenses to populate in the appropriate sections of the DHS </a:t>
            </a:r>
            <a:r>
              <a:rPr lang="en-US" sz="2000" dirty="0" err="1"/>
              <a:t>DWRS</a:t>
            </a:r>
            <a:r>
              <a:rPr lang="en-US" sz="2000" dirty="0"/>
              <a:t> Cost Reporting Template.</a:t>
            </a:r>
          </a:p>
          <a:p>
            <a:pPr marL="457200" lvl="1" indent="0">
              <a:buNone/>
            </a:pPr>
            <a:r>
              <a:rPr lang="en-US" sz="2000" b="1" u="sng" dirty="0"/>
              <a:t>Action Update on Deliverable #2: </a:t>
            </a:r>
            <a:r>
              <a:rPr lang="en-US" sz="2000" dirty="0"/>
              <a:t>Working through extracting MOHR Survey Data and applying current day cost formulas to arrive at an average per trip, per mile, per hour in-program transportation cost, differentiated by geographic region and type of vehicle.  </a:t>
            </a:r>
            <a:r>
              <a:rPr lang="en-US" sz="2000" i="1" dirty="0"/>
              <a:t>NOTE: we do not have raw data that identifies mobility-assist trips versus ambulatory trips</a:t>
            </a:r>
            <a:r>
              <a:rPr lang="en-US" sz="2000" i="1" dirty="0">
                <a:sym typeface="Wingdings" panose="05000000000000000000" pitchFamily="2" charset="2"/>
              </a:rPr>
              <a:t> this is data we would like to collect in future.</a:t>
            </a:r>
            <a:endParaRPr lang="en-US" sz="2000" dirty="0"/>
          </a:p>
          <a:p>
            <a:pPr marL="0" lvl="1" indent="0">
              <a:buClrTx/>
              <a:buNone/>
            </a:pPr>
            <a:endParaRPr lang="en-US" sz="2400" dirty="0">
              <a:solidFill>
                <a:schemeClr val="bg1"/>
              </a:solidFill>
            </a:endParaRPr>
          </a:p>
        </p:txBody>
      </p:sp>
    </p:spTree>
    <p:extLst>
      <p:ext uri="{BB962C8B-B14F-4D97-AF65-F5344CB8AC3E}">
        <p14:creationId xmlns:p14="http://schemas.microsoft.com/office/powerpoint/2010/main" val="1373921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273" y="173811"/>
            <a:ext cx="8534400" cy="904491"/>
          </a:xfrm>
        </p:spPr>
        <p:txBody>
          <a:bodyPr>
            <a:noAutofit/>
          </a:bodyPr>
          <a:lstStyle/>
          <a:p>
            <a:pPr algn="ctr"/>
            <a:r>
              <a:rPr lang="en-US" b="1" dirty="0">
                <a:effectLst>
                  <a:outerShdw blurRad="38100" dist="38100" dir="2700000" algn="tl">
                    <a:srgbClr val="000000">
                      <a:alpha val="43137"/>
                    </a:srgbClr>
                  </a:outerShdw>
                </a:effectLst>
              </a:rPr>
              <a:t>Transportation Subcommittee Priorities &amp; Intended deliverables</a:t>
            </a:r>
          </a:p>
        </p:txBody>
      </p:sp>
      <p:sp>
        <p:nvSpPr>
          <p:cNvPr id="3" name="Content Placeholder 2"/>
          <p:cNvSpPr>
            <a:spLocks noGrp="1"/>
          </p:cNvSpPr>
          <p:nvPr>
            <p:ph idx="1"/>
          </p:nvPr>
        </p:nvSpPr>
        <p:spPr>
          <a:xfrm>
            <a:off x="925280" y="1464733"/>
            <a:ext cx="9883617" cy="4764888"/>
          </a:xfrm>
        </p:spPr>
        <p:txBody>
          <a:bodyPr anchor="t">
            <a:normAutofit/>
          </a:bodyPr>
          <a:lstStyle/>
          <a:p>
            <a:r>
              <a:rPr lang="en-US" b="1" u="sng" dirty="0"/>
              <a:t>Priority #3</a:t>
            </a:r>
          </a:p>
          <a:p>
            <a:pPr marL="457200" lvl="1" indent="0">
              <a:buNone/>
            </a:pPr>
            <a:r>
              <a:rPr lang="en-US" sz="1900" u="sng" dirty="0"/>
              <a:t>Priority #3, Create &amp; maximize a (MOHR member) position of influence &amp; impact within Met Council’s strategic change</a:t>
            </a:r>
            <a:r>
              <a:rPr lang="en-US" sz="1900" u="sng"/>
              <a:t>. </a:t>
            </a:r>
          </a:p>
          <a:p>
            <a:pPr marL="457200" lvl="1" indent="0">
              <a:buNone/>
            </a:pPr>
            <a:r>
              <a:rPr lang="en-US" sz="1900" b="1" u="sng"/>
              <a:t>Deliverable </a:t>
            </a:r>
            <a:r>
              <a:rPr lang="en-US" sz="1900" b="1" u="sng" dirty="0"/>
              <a:t>#3: </a:t>
            </a:r>
            <a:r>
              <a:rPr lang="en-US" sz="1900" dirty="0"/>
              <a:t>Protect PCTS (</a:t>
            </a:r>
            <a:r>
              <a:rPr lang="en-US" sz="1900" i="1" dirty="0"/>
              <a:t>Person Centered Transportation Supports),</a:t>
            </a:r>
            <a:r>
              <a:rPr lang="en-US" sz="1900" dirty="0"/>
              <a:t> coordination supports &amp; associated reimbursement mechanisms, while promoting improvements in operational capacities of accessible transportation options.</a:t>
            </a:r>
          </a:p>
          <a:p>
            <a:pPr marL="457200" lvl="1" indent="0">
              <a:buNone/>
            </a:pPr>
            <a:r>
              <a:rPr lang="en-US" sz="1900" b="1" u="sng" dirty="0"/>
              <a:t>Action Update on Deliverable #2: </a:t>
            </a:r>
            <a:r>
              <a:rPr lang="en-US" sz="1900" dirty="0"/>
              <a:t>Subcommittee collected testimonials on rider and provider experiences with Metro Mobility. Mike Greenbaum is using these to influence the decision-makers within Met Council &amp; Metro Mobility.  </a:t>
            </a:r>
          </a:p>
          <a:p>
            <a:pPr marL="457200" lvl="1" indent="0">
              <a:buNone/>
            </a:pPr>
            <a:r>
              <a:rPr lang="en-US" sz="1900" dirty="0"/>
              <a:t>While this priority area is currently limited to the metro area, what’s happening within Met Council may have implications in the future across the state.  </a:t>
            </a:r>
            <a:r>
              <a:rPr lang="en-US" sz="1900" dirty="0" err="1"/>
              <a:t>MOHR’s</a:t>
            </a:r>
            <a:r>
              <a:rPr lang="en-US" sz="1900" dirty="0"/>
              <a:t> intent is to influence this system change at the ground level.</a:t>
            </a:r>
          </a:p>
          <a:p>
            <a:pPr marL="0" lvl="1" indent="0">
              <a:buClrTx/>
              <a:buNone/>
            </a:pPr>
            <a:endParaRPr lang="en-US" sz="2400" dirty="0">
              <a:solidFill>
                <a:schemeClr val="bg1"/>
              </a:solidFill>
            </a:endParaRPr>
          </a:p>
          <a:p>
            <a:pPr marL="457200" lvl="1" indent="-457200">
              <a:buClrTx/>
              <a:buFont typeface="+mj-lt"/>
              <a:buAutoNum type="arabicPeriod"/>
            </a:pPr>
            <a:endParaRPr lang="en-US" sz="2400" dirty="0">
              <a:solidFill>
                <a:schemeClr val="bg1"/>
              </a:solidFill>
            </a:endParaRPr>
          </a:p>
        </p:txBody>
      </p:sp>
    </p:spTree>
    <p:extLst>
      <p:ext uri="{BB962C8B-B14F-4D97-AF65-F5344CB8AC3E}">
        <p14:creationId xmlns:p14="http://schemas.microsoft.com/office/powerpoint/2010/main" val="2937533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273" y="173811"/>
            <a:ext cx="8534400" cy="904491"/>
          </a:xfrm>
        </p:spPr>
        <p:txBody>
          <a:bodyPr>
            <a:noAutofit/>
          </a:bodyPr>
          <a:lstStyle/>
          <a:p>
            <a:pPr algn="ctr"/>
            <a:r>
              <a:rPr lang="en-US" b="1" dirty="0">
                <a:effectLst>
                  <a:outerShdw blurRad="38100" dist="38100" dir="2700000" algn="tl">
                    <a:srgbClr val="000000">
                      <a:alpha val="43137"/>
                    </a:srgbClr>
                  </a:outerShdw>
                </a:effectLst>
              </a:rPr>
              <a:t>Cross organizational activities</a:t>
            </a:r>
          </a:p>
        </p:txBody>
      </p:sp>
      <p:pic>
        <p:nvPicPr>
          <p:cNvPr id="4" name="Picture 3">
            <a:extLst>
              <a:ext uri="{FF2B5EF4-FFF2-40B4-BE49-F238E27FC236}">
                <a16:creationId xmlns:a16="http://schemas.microsoft.com/office/drawing/2014/main" id="{E700A2BB-78CD-48E6-A558-2F62AF6C6277}"/>
              </a:ext>
            </a:extLst>
          </p:cNvPr>
          <p:cNvPicPr>
            <a:picLocks noChangeAspect="1"/>
          </p:cNvPicPr>
          <p:nvPr/>
        </p:nvPicPr>
        <p:blipFill>
          <a:blip r:embed="rId2"/>
          <a:stretch>
            <a:fillRect/>
          </a:stretch>
        </p:blipFill>
        <p:spPr>
          <a:xfrm>
            <a:off x="6855813" y="1809828"/>
            <a:ext cx="5238416" cy="4673312"/>
          </a:xfrm>
          <a:prstGeom prst="rect">
            <a:avLst/>
          </a:prstGeom>
        </p:spPr>
      </p:pic>
      <p:sp>
        <p:nvSpPr>
          <p:cNvPr id="3" name="Content Placeholder 2"/>
          <p:cNvSpPr>
            <a:spLocks noGrp="1"/>
          </p:cNvSpPr>
          <p:nvPr>
            <p:ph idx="1"/>
          </p:nvPr>
        </p:nvSpPr>
        <p:spPr>
          <a:xfrm>
            <a:off x="341747" y="942109"/>
            <a:ext cx="10439442" cy="4813945"/>
          </a:xfrm>
        </p:spPr>
        <p:txBody>
          <a:bodyPr anchor="t">
            <a:normAutofit/>
          </a:bodyPr>
          <a:lstStyle/>
          <a:p>
            <a:r>
              <a:rPr lang="en-US" sz="1400" dirty="0"/>
              <a:t>MOHR Coordinating with </a:t>
            </a:r>
            <a:r>
              <a:rPr lang="en-US" sz="1400" dirty="0" err="1"/>
              <a:t>MCOTA</a:t>
            </a:r>
            <a:r>
              <a:rPr lang="en-US" sz="1400" dirty="0"/>
              <a:t>: The Minnesota Council on Transportation Access (</a:t>
            </a:r>
            <a:r>
              <a:rPr lang="en-US" sz="1400" dirty="0" err="1"/>
              <a:t>MCOTA</a:t>
            </a:r>
            <a:r>
              <a:rPr lang="en-US" sz="1400" dirty="0"/>
              <a:t>) was established by the Minnesota Legislature in 2010 (</a:t>
            </a:r>
            <a:r>
              <a:rPr lang="en-US" sz="1400" dirty="0">
                <a:hlinkClick r:id="rId3"/>
              </a:rPr>
              <a:t>Minn. Statute 2010 174.285</a:t>
            </a:r>
            <a:r>
              <a:rPr lang="en-US" sz="1400" dirty="0"/>
              <a:t>) to "study, evaluate, oversee, and make recommendations to improve the coordination, availability, accessibility, efficiency, cost-effectiveness, and safety of transportation services provided to the transit public."</a:t>
            </a:r>
            <a:endParaRPr lang="en-US" sz="1400" dirty="0">
              <a:solidFill>
                <a:schemeClr val="bg1"/>
              </a:solidFill>
            </a:endParaRPr>
          </a:p>
          <a:p>
            <a:pPr marL="0" lvl="1" indent="0">
              <a:buClrTx/>
              <a:buNone/>
            </a:pPr>
            <a:endParaRPr lang="en-US" sz="2400" dirty="0">
              <a:solidFill>
                <a:schemeClr val="bg1"/>
              </a:solidFill>
            </a:endParaRPr>
          </a:p>
        </p:txBody>
      </p:sp>
      <p:sp>
        <p:nvSpPr>
          <p:cNvPr id="5" name="TextBox 4">
            <a:extLst>
              <a:ext uri="{FF2B5EF4-FFF2-40B4-BE49-F238E27FC236}">
                <a16:creationId xmlns:a16="http://schemas.microsoft.com/office/drawing/2014/main" id="{833128F4-F2D5-4347-872F-6A0838C2BD91}"/>
              </a:ext>
            </a:extLst>
          </p:cNvPr>
          <p:cNvSpPr txBox="1"/>
          <p:nvPr/>
        </p:nvSpPr>
        <p:spPr>
          <a:xfrm>
            <a:off x="193964" y="1927805"/>
            <a:ext cx="6502400" cy="4832092"/>
          </a:xfrm>
          <a:prstGeom prst="rect">
            <a:avLst/>
          </a:prstGeom>
          <a:noFill/>
        </p:spPr>
        <p:txBody>
          <a:bodyPr wrap="square" rtlCol="0">
            <a:spAutoFit/>
          </a:bodyPr>
          <a:lstStyle/>
          <a:p>
            <a:pPr marL="0" lvl="1" indent="0">
              <a:buClrTx/>
              <a:buNone/>
            </a:pPr>
            <a:r>
              <a:rPr lang="en-US" sz="1400" dirty="0" err="1">
                <a:solidFill>
                  <a:schemeClr val="bg1"/>
                </a:solidFill>
              </a:rPr>
              <a:t>MCOTA</a:t>
            </a:r>
            <a:r>
              <a:rPr lang="en-US" sz="1400" dirty="0">
                <a:solidFill>
                  <a:schemeClr val="bg1"/>
                </a:solidFill>
              </a:rPr>
              <a:t> has several working groups, on which MOHR has representation.   Some of the key priorities within these groups include:</a:t>
            </a:r>
          </a:p>
          <a:p>
            <a:pPr marL="285750" lvl="1" indent="-285750">
              <a:buClrTx/>
              <a:buFont typeface="Arial" panose="020B0604020202020204" pitchFamily="34" charset="0"/>
              <a:buChar char="•"/>
            </a:pPr>
            <a:r>
              <a:rPr lang="en-US" sz="1400" dirty="0">
                <a:solidFill>
                  <a:schemeClr val="bg1"/>
                </a:solidFill>
              </a:rPr>
              <a:t>Ensure that people with behavioral and accessibility challenges have meaningful access and are involved in planning;</a:t>
            </a:r>
          </a:p>
          <a:p>
            <a:pPr marL="0" lvl="1">
              <a:buClrTx/>
            </a:pPr>
            <a:endParaRPr lang="en-US" sz="1400" dirty="0">
              <a:solidFill>
                <a:schemeClr val="bg1"/>
              </a:solidFill>
            </a:endParaRPr>
          </a:p>
          <a:p>
            <a:pPr marL="285750" lvl="1" indent="-285750">
              <a:buClrTx/>
              <a:buFont typeface="Arial" panose="020B0604020202020204" pitchFamily="34" charset="0"/>
              <a:buChar char="•"/>
            </a:pPr>
            <a:r>
              <a:rPr lang="en-US" sz="1400" dirty="0">
                <a:solidFill>
                  <a:schemeClr val="bg1"/>
                </a:solidFill>
              </a:rPr>
              <a:t>Reduce barriers to sharing vehicles, including providing incentives to these providers to both share their vehicles with others and provide more individualized transportation services in their region to non-client populations. </a:t>
            </a:r>
          </a:p>
          <a:p>
            <a:pPr marL="0" lvl="1">
              <a:buClrTx/>
            </a:pPr>
            <a:endParaRPr lang="en-US" sz="1400" dirty="0">
              <a:solidFill>
                <a:schemeClr val="bg1"/>
              </a:solidFill>
            </a:endParaRPr>
          </a:p>
          <a:p>
            <a:pPr marL="285750" lvl="1" indent="-285750">
              <a:buClrTx/>
              <a:buFont typeface="Arial" panose="020B0604020202020204" pitchFamily="34" charset="0"/>
              <a:buChar char="•"/>
            </a:pPr>
            <a:r>
              <a:rPr lang="en-US" sz="1400" dirty="0">
                <a:solidFill>
                  <a:schemeClr val="bg1"/>
                </a:solidFill>
              </a:rPr>
              <a:t>Identify ways of improving the effectiveness, accessibility and reach of rural transportation as well as researching different types of modeling are important to improving and reforming in how rural transportation is delivered. </a:t>
            </a:r>
          </a:p>
          <a:p>
            <a:pPr marL="285750" lvl="1" indent="-285750">
              <a:buClrTx/>
              <a:buFont typeface="Arial" panose="020B0604020202020204" pitchFamily="34" charset="0"/>
              <a:buChar char="•"/>
            </a:pPr>
            <a:endParaRPr lang="en-US" sz="1400" dirty="0">
              <a:solidFill>
                <a:schemeClr val="bg1"/>
              </a:solidFill>
            </a:endParaRPr>
          </a:p>
          <a:p>
            <a:pPr marL="285750" lvl="1" indent="-285750">
              <a:buClrTx/>
              <a:buFont typeface="Arial" panose="020B0604020202020204" pitchFamily="34" charset="0"/>
              <a:buChar char="•"/>
            </a:pPr>
            <a:r>
              <a:rPr lang="en-US" sz="1400" dirty="0">
                <a:solidFill>
                  <a:schemeClr val="bg1"/>
                </a:solidFill>
              </a:rPr>
              <a:t>De-mystify current confusion and lack of consistent information regarding waivered services reimbursement; lack of communication between DHS and providers.</a:t>
            </a:r>
          </a:p>
          <a:p>
            <a:pPr marL="0" lvl="1">
              <a:buClrTx/>
            </a:pPr>
            <a:endParaRPr lang="en-US" sz="1400" dirty="0">
              <a:solidFill>
                <a:schemeClr val="bg1"/>
              </a:solidFill>
            </a:endParaRPr>
          </a:p>
          <a:p>
            <a:pPr marL="285750" lvl="1" indent="-285750">
              <a:buClrTx/>
              <a:buFont typeface="Arial" panose="020B0604020202020204" pitchFamily="34" charset="0"/>
              <a:buChar char="•"/>
            </a:pPr>
            <a:r>
              <a:rPr lang="en-US" sz="1400" dirty="0">
                <a:solidFill>
                  <a:schemeClr val="bg1"/>
                </a:solidFill>
              </a:rPr>
              <a:t>[Determine] accurate market rates for reimbursements (in negotiating with counties/funders); need to account for increased costs (include a fuel escalator in contract as well as different mode rates).</a:t>
            </a:r>
          </a:p>
        </p:txBody>
      </p:sp>
    </p:spTree>
    <p:extLst>
      <p:ext uri="{BB962C8B-B14F-4D97-AF65-F5344CB8AC3E}">
        <p14:creationId xmlns:p14="http://schemas.microsoft.com/office/powerpoint/2010/main" val="3235806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39307"/>
            <a:ext cx="8534400" cy="1038522"/>
          </a:xfrm>
        </p:spPr>
        <p:txBody>
          <a:bodyPr>
            <a:normAutofit fontScale="90000"/>
          </a:bodyPr>
          <a:lstStyle/>
          <a:p>
            <a:pPr algn="ctr"/>
            <a:r>
              <a:rPr lang="en-US" sz="4800" b="1" dirty="0">
                <a:effectLst>
                  <a:outerShdw blurRad="38100" dist="38100" dir="2700000" algn="tl">
                    <a:srgbClr val="000000">
                      <a:alpha val="43137"/>
                    </a:srgbClr>
                  </a:outerShdw>
                </a:effectLst>
              </a:rPr>
              <a:t>Reminder on provider resource</a:t>
            </a:r>
          </a:p>
        </p:txBody>
      </p:sp>
      <p:sp>
        <p:nvSpPr>
          <p:cNvPr id="3" name="Content Placeholder 2"/>
          <p:cNvSpPr>
            <a:spLocks noGrp="1"/>
          </p:cNvSpPr>
          <p:nvPr>
            <p:ph idx="1"/>
          </p:nvPr>
        </p:nvSpPr>
        <p:spPr>
          <a:xfrm>
            <a:off x="897146" y="2438399"/>
            <a:ext cx="10653623" cy="4065917"/>
          </a:xfrm>
        </p:spPr>
        <p:txBody>
          <a:bodyPr anchor="t">
            <a:normAutofit/>
          </a:bodyPr>
          <a:lstStyle/>
          <a:p>
            <a:pPr>
              <a:buClrTx/>
              <a:buFont typeface="Arial" panose="020B0604020202020204" pitchFamily="34" charset="0"/>
              <a:buChar char="•"/>
            </a:pPr>
            <a:r>
              <a:rPr lang="en-US" sz="2800" dirty="0">
                <a:solidFill>
                  <a:schemeClr val="bg1"/>
                </a:solidFill>
              </a:rPr>
              <a:t>Provider Resource Packet – MOHR Transportation Rate Tool &amp; Sample Letter Template from Provider to Lead Agency (last updated 8/22).  See Conference Materials link on MOHR website for packet.</a:t>
            </a:r>
          </a:p>
          <a:p>
            <a:pPr>
              <a:buFont typeface="Arial" panose="020B0604020202020204" pitchFamily="34" charset="0"/>
              <a:buChar char="•"/>
            </a:pPr>
            <a:endParaRPr lang="en-US" sz="1600" dirty="0">
              <a:solidFill>
                <a:schemeClr val="bg1"/>
              </a:solidFill>
            </a:endParaRPr>
          </a:p>
        </p:txBody>
      </p:sp>
    </p:spTree>
    <p:extLst>
      <p:ext uri="{BB962C8B-B14F-4D97-AF65-F5344CB8AC3E}">
        <p14:creationId xmlns:p14="http://schemas.microsoft.com/office/powerpoint/2010/main" val="3649177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39307"/>
            <a:ext cx="8534400" cy="1038522"/>
          </a:xfrm>
        </p:spPr>
        <p:txBody>
          <a:bodyPr>
            <a:normAutofit/>
          </a:bodyPr>
          <a:lstStyle/>
          <a:p>
            <a:pPr algn="ctr"/>
            <a:r>
              <a:rPr lang="en-US" sz="4800" b="1" dirty="0">
                <a:effectLst>
                  <a:outerShdw blurRad="38100" dist="38100" dir="2700000" algn="tl">
                    <a:srgbClr val="000000">
                      <a:alpha val="43137"/>
                    </a:srgbClr>
                  </a:outerShdw>
                </a:effectLst>
              </a:rPr>
              <a:t>Questions &amp; Discussion</a:t>
            </a:r>
          </a:p>
        </p:txBody>
      </p:sp>
      <p:sp>
        <p:nvSpPr>
          <p:cNvPr id="3" name="Content Placeholder 2"/>
          <p:cNvSpPr>
            <a:spLocks noGrp="1"/>
          </p:cNvSpPr>
          <p:nvPr>
            <p:ph idx="1"/>
          </p:nvPr>
        </p:nvSpPr>
        <p:spPr>
          <a:xfrm>
            <a:off x="897146" y="1285337"/>
            <a:ext cx="10653623" cy="5218980"/>
          </a:xfrm>
        </p:spPr>
        <p:txBody>
          <a:bodyPr anchor="t">
            <a:normAutofit/>
          </a:bodyPr>
          <a:lstStyle/>
          <a:p>
            <a:pPr marL="0" indent="0">
              <a:buNone/>
            </a:pPr>
            <a:r>
              <a:rPr lang="en-US" dirty="0">
                <a:solidFill>
                  <a:schemeClr val="bg1"/>
                </a:solidFill>
              </a:rPr>
              <a:t>Questions:</a:t>
            </a:r>
          </a:p>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pPr marL="0" indent="0">
              <a:buNone/>
            </a:pPr>
            <a:r>
              <a:rPr lang="en-US" dirty="0">
                <a:solidFill>
                  <a:schemeClr val="bg1"/>
                </a:solidFill>
              </a:rPr>
              <a:t>Concerns:</a:t>
            </a:r>
          </a:p>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pPr marL="0" indent="0">
              <a:buNone/>
            </a:pPr>
            <a:r>
              <a:rPr lang="en-US" dirty="0">
                <a:solidFill>
                  <a:schemeClr val="bg1"/>
                </a:solidFill>
              </a:rPr>
              <a:t>Recommendations:</a:t>
            </a:r>
          </a:p>
        </p:txBody>
      </p:sp>
      <p:pic>
        <p:nvPicPr>
          <p:cNvPr id="4" name="Picture Placeholder 11" descr="people hanging out of a van in front of mountains">
            <a:extLst>
              <a:ext uri="{FF2B5EF4-FFF2-40B4-BE49-F238E27FC236}">
                <a16:creationId xmlns:a16="http://schemas.microsoft.com/office/drawing/2014/main" id="{59A65100-124D-B411-6294-506CE5669FB3}"/>
              </a:ext>
            </a:extLst>
          </p:cNvPr>
          <p:cNvPicPr>
            <a:picLocks noChangeAspect="1"/>
          </p:cNvPicPr>
          <p:nvPr/>
        </p:nvPicPr>
        <p:blipFill rotWithShape="1">
          <a:blip r:embed="rId2"/>
          <a:srcRect l="1764" t="133" r="51134" b="-133"/>
          <a:stretch/>
        </p:blipFill>
        <p:spPr>
          <a:xfrm>
            <a:off x="8899525" y="2630623"/>
            <a:ext cx="2927350" cy="3578225"/>
          </a:xfrm>
          <a:prstGeom prst="rect">
            <a:avLst/>
          </a:prstGeom>
        </p:spPr>
      </p:pic>
    </p:spTree>
    <p:extLst>
      <p:ext uri="{BB962C8B-B14F-4D97-AF65-F5344CB8AC3E}">
        <p14:creationId xmlns:p14="http://schemas.microsoft.com/office/powerpoint/2010/main" val="494858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39307"/>
            <a:ext cx="8534400" cy="1038522"/>
          </a:xfrm>
        </p:spPr>
        <p:txBody>
          <a:bodyPr>
            <a:normAutofit/>
          </a:bodyPr>
          <a:lstStyle/>
          <a:p>
            <a:pPr algn="ctr"/>
            <a:r>
              <a:rPr lang="en-US" sz="4800" b="1" dirty="0">
                <a:effectLst>
                  <a:outerShdw blurRad="38100" dist="38100" dir="2700000" algn="tl">
                    <a:srgbClr val="000000">
                      <a:alpha val="43137"/>
                    </a:srgbClr>
                  </a:outerShdw>
                </a:effectLst>
              </a:rPr>
              <a:t>resources</a:t>
            </a:r>
          </a:p>
        </p:txBody>
      </p:sp>
      <p:sp>
        <p:nvSpPr>
          <p:cNvPr id="3" name="Content Placeholder 2"/>
          <p:cNvSpPr>
            <a:spLocks noGrp="1"/>
          </p:cNvSpPr>
          <p:nvPr>
            <p:ph idx="1"/>
          </p:nvPr>
        </p:nvSpPr>
        <p:spPr>
          <a:xfrm>
            <a:off x="149290" y="1063691"/>
            <a:ext cx="11793894" cy="5458408"/>
          </a:xfrm>
        </p:spPr>
        <p:txBody>
          <a:bodyPr anchor="t">
            <a:normAutofit lnSpcReduction="10000"/>
          </a:bodyPr>
          <a:lstStyle/>
          <a:p>
            <a:pPr>
              <a:buClrTx/>
              <a:buFont typeface="Arial" panose="020B0604020202020204" pitchFamily="34" charset="0"/>
              <a:buChar char="•"/>
            </a:pPr>
            <a:r>
              <a:rPr lang="en-US" dirty="0">
                <a:solidFill>
                  <a:schemeClr val="bg1"/>
                </a:solidFill>
              </a:rPr>
              <a:t>If providers experience difficulty obtaining a market rate from lead agencies, consistent with the direction and guidelines provided by DHS, the provider should </a:t>
            </a:r>
            <a:r>
              <a:rPr lang="en-US" b="1" dirty="0">
                <a:solidFill>
                  <a:schemeClr val="bg1"/>
                </a:solidFill>
              </a:rPr>
              <a:t>email DHS </a:t>
            </a:r>
            <a:r>
              <a:rPr lang="en-US" dirty="0">
                <a:solidFill>
                  <a:schemeClr val="bg1"/>
                </a:solidFill>
              </a:rPr>
              <a:t>at </a:t>
            </a:r>
            <a:r>
              <a:rPr lang="en-US" u="sng" dirty="0">
                <a:solidFill>
                  <a:schemeClr val="bg1"/>
                </a:solidFill>
                <a:hlinkClick r:id="rId2"/>
              </a:rPr>
              <a:t>dsd.rates@state.mn.us</a:t>
            </a:r>
            <a:r>
              <a:rPr lang="en-US" dirty="0">
                <a:solidFill>
                  <a:schemeClr val="bg1"/>
                </a:solidFill>
              </a:rPr>
              <a:t> for assistance. </a:t>
            </a:r>
          </a:p>
          <a:p>
            <a:pPr marL="0" indent="0">
              <a:buClrTx/>
              <a:buNone/>
            </a:pPr>
            <a:endParaRPr lang="en-US" dirty="0">
              <a:solidFill>
                <a:schemeClr val="bg1"/>
              </a:solidFill>
            </a:endParaRPr>
          </a:p>
          <a:p>
            <a:pPr>
              <a:buClrTx/>
              <a:buFont typeface="Arial" panose="020B0604020202020204" pitchFamily="34" charset="0"/>
              <a:buChar char="•"/>
            </a:pPr>
            <a:r>
              <a:rPr lang="en-US" sz="1600" b="1" dirty="0">
                <a:solidFill>
                  <a:schemeClr val="bg1"/>
                </a:solidFill>
              </a:rPr>
              <a:t>Final DHS (Navigant) Legislative Report </a:t>
            </a:r>
            <a:r>
              <a:rPr lang="en-US" sz="1600" dirty="0">
                <a:solidFill>
                  <a:schemeClr val="bg1"/>
                </a:solidFill>
              </a:rPr>
              <a:t>on Access to Waiver Transportation Used by MN’s HCBS Program Participants. </a:t>
            </a:r>
            <a:r>
              <a:rPr lang="en-US" sz="1600" dirty="0">
                <a:hlinkClick r:id="rId3"/>
              </a:rPr>
              <a:t>https://www.leg.state.mn.us/docs/2019/mandated/190532.pdf</a:t>
            </a:r>
            <a:r>
              <a:rPr lang="en-US" sz="1600" dirty="0"/>
              <a:t> </a:t>
            </a:r>
          </a:p>
          <a:p>
            <a:pPr>
              <a:buClrTx/>
              <a:buFont typeface="Arial" panose="020B0604020202020204" pitchFamily="34" charset="0"/>
              <a:buChar char="•"/>
            </a:pPr>
            <a:endParaRPr lang="en-US" sz="1600" dirty="0">
              <a:solidFill>
                <a:schemeClr val="bg1"/>
              </a:solidFill>
            </a:endParaRPr>
          </a:p>
          <a:p>
            <a:pPr>
              <a:buClrTx/>
              <a:buFont typeface="Arial" panose="020B0604020202020204" pitchFamily="34" charset="0"/>
              <a:buChar char="•"/>
            </a:pPr>
            <a:r>
              <a:rPr lang="en-US" sz="1600" b="1" dirty="0">
                <a:solidFill>
                  <a:schemeClr val="bg1"/>
                </a:solidFill>
              </a:rPr>
              <a:t>CBSM Description of “Market Rate” Services </a:t>
            </a:r>
            <a:r>
              <a:rPr lang="en-US" sz="1600" u="sng" dirty="0">
                <a:hlinkClick r:id="rId4"/>
              </a:rPr>
              <a:t>https://www.dhs.state.mn.us/main/idcplg?IdcService=GET_DYNAMIC_CONVERSION&amp;RevisionSelectionMethod=LatestReleased&amp;dDocName=dhs-307949#</a:t>
            </a:r>
            <a:endParaRPr lang="en-US" sz="1600" u="sng" dirty="0"/>
          </a:p>
          <a:p>
            <a:pPr marL="0" indent="0">
              <a:buClrTx/>
              <a:buNone/>
            </a:pPr>
            <a:endParaRPr lang="en-US" sz="1600" u="sng" dirty="0"/>
          </a:p>
          <a:p>
            <a:pPr>
              <a:buClrTx/>
              <a:buFont typeface="Arial" panose="020B0604020202020204" pitchFamily="34" charset="0"/>
              <a:buChar char="•"/>
            </a:pPr>
            <a:r>
              <a:rPr lang="en-US" sz="1600" b="1" dirty="0">
                <a:solidFill>
                  <a:schemeClr val="bg1"/>
                </a:solidFill>
              </a:rPr>
              <a:t>CBSM </a:t>
            </a:r>
            <a:r>
              <a:rPr lang="en-US" sz="1600" b="1" i="1" dirty="0">
                <a:solidFill>
                  <a:schemeClr val="bg1"/>
                </a:solidFill>
              </a:rPr>
              <a:t>Briefcase resource document</a:t>
            </a:r>
            <a:r>
              <a:rPr lang="en-US" sz="1600" i="1" dirty="0">
                <a:solidFill>
                  <a:schemeClr val="bg1"/>
                </a:solidFill>
              </a:rPr>
              <a:t>: Transportation and day and employment services- </a:t>
            </a:r>
            <a:r>
              <a:rPr lang="en-US" sz="1600" dirty="0">
                <a:solidFill>
                  <a:schemeClr val="bg1"/>
                </a:solidFill>
                <a:hlinkClick r:id="rId5"/>
              </a:rPr>
              <a:t>https://www.dhs.state.mn.us/main/idcplg?IdcService=GET_DYNAMIC_CONVERSION&amp;RevisionSelectionMethod=LatestReleased&amp;dDocName=dhs-305044#</a:t>
            </a:r>
            <a:endParaRPr lang="en-US" sz="1600" dirty="0">
              <a:solidFill>
                <a:schemeClr val="bg1"/>
              </a:solidFill>
            </a:endParaRPr>
          </a:p>
          <a:p>
            <a:pPr marL="0" indent="0">
              <a:buClrTx/>
              <a:buNone/>
            </a:pPr>
            <a:endParaRPr lang="en-US" sz="1600" i="1" dirty="0">
              <a:solidFill>
                <a:schemeClr val="bg1"/>
              </a:solidFill>
            </a:endParaRPr>
          </a:p>
          <a:p>
            <a:pPr>
              <a:buClrTx/>
              <a:buFont typeface="Arial" panose="020B0604020202020204" pitchFamily="34" charset="0"/>
              <a:buChar char="•"/>
            </a:pPr>
            <a:r>
              <a:rPr lang="en-US" sz="1600" b="1" dirty="0">
                <a:solidFill>
                  <a:schemeClr val="bg1"/>
                </a:solidFill>
              </a:rPr>
              <a:t>CBSM Transportation Page: </a:t>
            </a:r>
            <a:r>
              <a:rPr lang="en-US" sz="1600" dirty="0">
                <a:solidFill>
                  <a:schemeClr val="bg1"/>
                </a:solidFill>
                <a:hlinkClick r:id="rId6"/>
              </a:rPr>
              <a:t>https://www.dhs.state.mn.us/main/idcplg?IdcService=GET_DYNAMIC_CONVERSION&amp;RevisionSelectionMethod=LatestReleased&amp;dDocName=id_002204#</a:t>
            </a:r>
            <a:endParaRPr lang="en-US" sz="1600" dirty="0">
              <a:solidFill>
                <a:schemeClr val="bg1"/>
              </a:solidFill>
            </a:endParaRPr>
          </a:p>
          <a:p>
            <a:pPr>
              <a:buFont typeface="Arial" panose="020B0604020202020204" pitchFamily="34" charset="0"/>
              <a:buChar char="•"/>
            </a:pPr>
            <a:endParaRPr lang="en-US" sz="1600" i="1" dirty="0"/>
          </a:p>
          <a:p>
            <a:pPr>
              <a:buFont typeface="Arial" panose="020B0604020202020204" pitchFamily="34" charset="0"/>
              <a:buChar char="•"/>
            </a:pPr>
            <a:endParaRPr lang="en-US" sz="1600" dirty="0"/>
          </a:p>
        </p:txBody>
      </p:sp>
    </p:spTree>
    <p:extLst>
      <p:ext uri="{BB962C8B-B14F-4D97-AF65-F5344CB8AC3E}">
        <p14:creationId xmlns:p14="http://schemas.microsoft.com/office/powerpoint/2010/main" val="1677595843"/>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AF97B89B6DD22498262A861DA4D9513" ma:contentTypeVersion="20" ma:contentTypeDescription="Create a new document." ma:contentTypeScope="" ma:versionID="f1b7b5b90c408e9c377b15112edcb6d4">
  <xsd:schema xmlns:xsd="http://www.w3.org/2001/XMLSchema" xmlns:xs="http://www.w3.org/2001/XMLSchema" xmlns:p="http://schemas.microsoft.com/office/2006/metadata/properties" xmlns:ns2="0b25a8db-e3d4-4056-ae85-847d2183d278" xmlns:ns3="0a263c9b-e58f-47a2-bc60-1e069612151a" targetNamespace="http://schemas.microsoft.com/office/2006/metadata/properties" ma:root="true" ma:fieldsID="bf2e66a93ecea3769b3bc3cbfc6db24f" ns2:_="" ns3:_="">
    <xsd:import namespace="0b25a8db-e3d4-4056-ae85-847d2183d278"/>
    <xsd:import namespace="0a263c9b-e58f-47a2-bc60-1e069612151a"/>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25a8db-e3d4-4056-ae85-847d2183d27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element name="TaxCatchAll" ma:index="26" nillable="true" ma:displayName="Taxonomy Catch All Column" ma:hidden="true" ma:list="{51eb557e-5101-4b99-8972-1ce061a2611b}" ma:internalName="TaxCatchAll" ma:showField="CatchAllData" ma:web="0b25a8db-e3d4-4056-ae85-847d2183d27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a263c9b-e58f-47a2-bc60-1e069612151a"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faccea54-d6c8-4be3-827f-b683169a03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b25a8db-e3d4-4056-ae85-847d2183d278" xsi:nil="true"/>
    <lcf76f155ced4ddcb4097134ff3c332f xmlns="0a263c9b-e58f-47a2-bc60-1e069612151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210F190-C16B-4A4C-940A-D9AB9BFA7D1B}">
  <ds:schemaRefs>
    <ds:schemaRef ds:uri="http://schemas.microsoft.com/sharepoint/v3/contenttype/forms"/>
  </ds:schemaRefs>
</ds:datastoreItem>
</file>

<file path=customXml/itemProps2.xml><?xml version="1.0" encoding="utf-8"?>
<ds:datastoreItem xmlns:ds="http://schemas.openxmlformats.org/officeDocument/2006/customXml" ds:itemID="{F4BA2484-B90A-4712-A59C-22B990F304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25a8db-e3d4-4056-ae85-847d2183d278"/>
    <ds:schemaRef ds:uri="0a263c9b-e58f-47a2-bc60-1e06961215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155EBB-1EA4-4E17-AA89-E36CBE62D4A0}">
  <ds:schemaRefs>
    <ds:schemaRef ds:uri="http://purl.org/dc/terms/"/>
    <ds:schemaRef ds:uri="0a263c9b-e58f-47a2-bc60-1e069612151a"/>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0b25a8db-e3d4-4056-ae85-847d2183d27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Slice</Template>
  <TotalTime>1671</TotalTime>
  <Words>966</Words>
  <Application>Microsoft Office PowerPoint</Application>
  <PresentationFormat>Widescreen</PresentationFormat>
  <Paragraphs>73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Wingdings 3</vt:lpstr>
      <vt:lpstr>Slice</vt:lpstr>
      <vt:lpstr>MOHR GAC Transportation 2023</vt:lpstr>
      <vt:lpstr>PowerPoint Presentation</vt:lpstr>
      <vt:lpstr>Transportation Subcommittee Priorities &amp; Intended deliverables</vt:lpstr>
      <vt:lpstr>Transportation Subcommittee Priorities &amp; Intended deliverables</vt:lpstr>
      <vt:lpstr>Transportation Subcommittee Priorities &amp; Intended deliverables</vt:lpstr>
      <vt:lpstr>Cross organizational activities</vt:lpstr>
      <vt:lpstr>Reminder on provider resource</vt:lpstr>
      <vt:lpstr>Questions &amp; Discussion</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Enterprise in transition</dc:title>
  <dc:creator>Tim Schmutzer</dc:creator>
  <cp:lastModifiedBy>Aaron Hustedde</cp:lastModifiedBy>
  <cp:revision>114</cp:revision>
  <cp:lastPrinted>2019-08-20T21:34:36Z</cp:lastPrinted>
  <dcterms:created xsi:type="dcterms:W3CDTF">2017-09-12T14:54:30Z</dcterms:created>
  <dcterms:modified xsi:type="dcterms:W3CDTF">2023-08-31T11:02:40Z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0x0101007AF97B89B6DD22498262A861DA4D9513</vt:lpwstr>
  </property>
  <property fmtid="{D5CDD505-2E9C-101B-9397-08002B2CF9AE}" pid="3" name="MediaServiceImageTags">
    <vt:lpwstr/>
  </property>
</Properties>
</file>