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7" r:id="rId5"/>
    <p:sldId id="304" r:id="rId6"/>
    <p:sldId id="330" r:id="rId7"/>
    <p:sldId id="331" r:id="rId8"/>
    <p:sldId id="332" r:id="rId9"/>
    <p:sldId id="333" r:id="rId10"/>
    <p:sldId id="334" r:id="rId11"/>
    <p:sldId id="335" r:id="rId12"/>
    <p:sldId id="262" r:id="rId13"/>
    <p:sldId id="1518" r:id="rId14"/>
    <p:sldId id="1522" r:id="rId15"/>
    <p:sldId id="1523" r:id="rId16"/>
    <p:sldId id="309" r:id="rId17"/>
    <p:sldId id="1524" r:id="rId18"/>
    <p:sldId id="1525" r:id="rId19"/>
    <p:sldId id="1526" r:id="rId20"/>
    <p:sldId id="1519" r:id="rId21"/>
    <p:sldId id="1432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823B627-D78D-44CD-A752-8DCEF1C01350}">
          <p14:sldIdLst/>
        </p14:section>
        <p14:section name="My Presentation" id="{E1F12F66-3ADE-4BBF-BD01-A62C3F31B435}">
          <p14:sldIdLst>
            <p14:sldId id="257"/>
            <p14:sldId id="304"/>
            <p14:sldId id="330"/>
            <p14:sldId id="331"/>
            <p14:sldId id="332"/>
            <p14:sldId id="333"/>
            <p14:sldId id="334"/>
            <p14:sldId id="335"/>
            <p14:sldId id="262"/>
            <p14:sldId id="1518"/>
            <p14:sldId id="1522"/>
            <p14:sldId id="1523"/>
            <p14:sldId id="309"/>
            <p14:sldId id="1524"/>
            <p14:sldId id="1525"/>
            <p14:sldId id="1526"/>
            <p14:sldId id="1519"/>
            <p14:sldId id="1432"/>
            <p14:sldId id="282"/>
          </p14:sldIdLst>
        </p14:section>
        <p14:section name="Marketing Slides" id="{92D4CCA4-9675-4677-B8DB-B787C7FD3DCE}">
          <p14:sldIdLst/>
        </p14:section>
        <p14:section name="Staff Contact Info" id="{D2E9913D-63FA-4142-BB3E-DFC0BD1D4EF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157E49-CB6D-DCDD-83F6-D1ADF2BDBD23}" name="Noah Block" initials="NB" userId="S::nblock@ancor.org::78a77281-54d9-415f-a627-be56015f22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796BC-3342-476C-BDA0-9FA059DC695B}" v="1" dt="2024-08-14T19:23:48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Dawson" userId="6a0fce54-5402-455e-b274-b89c11ad01e8" providerId="ADAL" clId="{FBE796BC-3342-476C-BDA0-9FA059DC695B}"/>
    <pc:docChg chg="addSld delSld modSld modSection">
      <pc:chgData name="Lydia Dawson" userId="6a0fce54-5402-455e-b274-b89c11ad01e8" providerId="ADAL" clId="{FBE796BC-3342-476C-BDA0-9FA059DC695B}" dt="2024-08-14T19:27:11.274" v="17" actId="47"/>
      <pc:docMkLst>
        <pc:docMk/>
      </pc:docMkLst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069631462" sldId="306"/>
        </pc:sldMkLst>
      </pc:sldChg>
      <pc:sldChg chg="add">
        <pc:chgData name="Lydia Dawson" userId="6a0fce54-5402-455e-b274-b89c11ad01e8" providerId="ADAL" clId="{FBE796BC-3342-476C-BDA0-9FA059DC695B}" dt="2024-08-14T19:23:48.384" v="0"/>
        <pc:sldMkLst>
          <pc:docMk/>
          <pc:sldMk cId="3585156248" sldId="309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314726051" sldId="314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2763540172" sldId="316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3063940719" sldId="317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3847748304" sldId="318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2033542025" sldId="319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456095758" sldId="320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2525870098" sldId="321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4209038649" sldId="322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327152000" sldId="336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420077958" sldId="337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2735457456" sldId="347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56528762" sldId="349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3453320655" sldId="350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651485684" sldId="356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966682562" sldId="357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17019153" sldId="358"/>
        </pc:sldMkLst>
      </pc:sldChg>
      <pc:sldChg chg="del">
        <pc:chgData name="Lydia Dawson" userId="6a0fce54-5402-455e-b274-b89c11ad01e8" providerId="ADAL" clId="{FBE796BC-3342-476C-BDA0-9FA059DC695B}" dt="2024-08-14T19:24:04.912" v="1" actId="47"/>
        <pc:sldMkLst>
          <pc:docMk/>
          <pc:sldMk cId="1836465571" sldId="359"/>
        </pc:sldMkLst>
      </pc:sldChg>
      <pc:sldChg chg="del">
        <pc:chgData name="Lydia Dawson" userId="6a0fce54-5402-455e-b274-b89c11ad01e8" providerId="ADAL" clId="{FBE796BC-3342-476C-BDA0-9FA059DC695B}" dt="2024-08-14T19:24:14.769" v="2" actId="47"/>
        <pc:sldMkLst>
          <pc:docMk/>
          <pc:sldMk cId="3263247708" sldId="1431"/>
        </pc:sldMkLst>
      </pc:sldChg>
      <pc:sldChg chg="del">
        <pc:chgData name="Lydia Dawson" userId="6a0fce54-5402-455e-b274-b89c11ad01e8" providerId="ADAL" clId="{FBE796BC-3342-476C-BDA0-9FA059DC695B}" dt="2024-08-14T19:24:14.769" v="2" actId="47"/>
        <pc:sldMkLst>
          <pc:docMk/>
          <pc:sldMk cId="3125941515" sldId="1434"/>
        </pc:sldMkLst>
      </pc:sldChg>
      <pc:sldChg chg="del">
        <pc:chgData name="Lydia Dawson" userId="6a0fce54-5402-455e-b274-b89c11ad01e8" providerId="ADAL" clId="{FBE796BC-3342-476C-BDA0-9FA059DC695B}" dt="2024-08-14T19:24:14.769" v="2" actId="47"/>
        <pc:sldMkLst>
          <pc:docMk/>
          <pc:sldMk cId="988071620" sldId="1437"/>
        </pc:sldMkLst>
      </pc:sldChg>
      <pc:sldChg chg="del">
        <pc:chgData name="Lydia Dawson" userId="6a0fce54-5402-455e-b274-b89c11ad01e8" providerId="ADAL" clId="{FBE796BC-3342-476C-BDA0-9FA059DC695B}" dt="2024-08-14T19:24:14.769" v="2" actId="47"/>
        <pc:sldMkLst>
          <pc:docMk/>
          <pc:sldMk cId="266104156" sldId="1517"/>
        </pc:sldMkLst>
      </pc:sldChg>
      <pc:sldChg chg="del">
        <pc:chgData name="Lydia Dawson" userId="6a0fce54-5402-455e-b274-b89c11ad01e8" providerId="ADAL" clId="{FBE796BC-3342-476C-BDA0-9FA059DC695B}" dt="2024-08-14T19:27:11.274" v="17" actId="47"/>
        <pc:sldMkLst>
          <pc:docMk/>
          <pc:sldMk cId="1736579453" sldId="1521"/>
        </pc:sldMkLst>
      </pc:sldChg>
      <pc:sldChg chg="add">
        <pc:chgData name="Lydia Dawson" userId="6a0fce54-5402-455e-b274-b89c11ad01e8" providerId="ADAL" clId="{FBE796BC-3342-476C-BDA0-9FA059DC695B}" dt="2024-08-14T19:23:48.384" v="0"/>
        <pc:sldMkLst>
          <pc:docMk/>
          <pc:sldMk cId="3167081817" sldId="1522"/>
        </pc:sldMkLst>
      </pc:sldChg>
      <pc:sldChg chg="add">
        <pc:chgData name="Lydia Dawson" userId="6a0fce54-5402-455e-b274-b89c11ad01e8" providerId="ADAL" clId="{FBE796BC-3342-476C-BDA0-9FA059DC695B}" dt="2024-08-14T19:23:48.384" v="0"/>
        <pc:sldMkLst>
          <pc:docMk/>
          <pc:sldMk cId="2513719325" sldId="1523"/>
        </pc:sldMkLst>
      </pc:sldChg>
      <pc:sldChg chg="add">
        <pc:chgData name="Lydia Dawson" userId="6a0fce54-5402-455e-b274-b89c11ad01e8" providerId="ADAL" clId="{FBE796BC-3342-476C-BDA0-9FA059DC695B}" dt="2024-08-14T19:23:48.384" v="0"/>
        <pc:sldMkLst>
          <pc:docMk/>
          <pc:sldMk cId="2865140168" sldId="1524"/>
        </pc:sldMkLst>
      </pc:sldChg>
      <pc:sldChg chg="add">
        <pc:chgData name="Lydia Dawson" userId="6a0fce54-5402-455e-b274-b89c11ad01e8" providerId="ADAL" clId="{FBE796BC-3342-476C-BDA0-9FA059DC695B}" dt="2024-08-14T19:23:48.384" v="0"/>
        <pc:sldMkLst>
          <pc:docMk/>
          <pc:sldMk cId="603643130" sldId="1525"/>
        </pc:sldMkLst>
      </pc:sldChg>
      <pc:sldChg chg="modSp add mod">
        <pc:chgData name="Lydia Dawson" userId="6a0fce54-5402-455e-b274-b89c11ad01e8" providerId="ADAL" clId="{FBE796BC-3342-476C-BDA0-9FA059DC695B}" dt="2024-08-14T19:26:56.304" v="16" actId="20577"/>
        <pc:sldMkLst>
          <pc:docMk/>
          <pc:sldMk cId="3520405397" sldId="1526"/>
        </pc:sldMkLst>
        <pc:spChg chg="mod">
          <ac:chgData name="Lydia Dawson" userId="6a0fce54-5402-455e-b274-b89c11ad01e8" providerId="ADAL" clId="{FBE796BC-3342-476C-BDA0-9FA059DC695B}" dt="2024-08-14T19:26:56.304" v="16" actId="20577"/>
          <ac:spMkLst>
            <pc:docMk/>
            <pc:sldMk cId="3520405397" sldId="1526"/>
            <ac:spMk id="2" creationId="{7ADD98A6-92E4-5745-26CA-18C71F8395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B104-A0B1-488B-9218-E1AD88B44C93}" type="datetimeFigureOut"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0C7F-0D30-48F3-935D-ABA47F4931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D0C7F-0D30-48F3-935D-ABA47F4931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3" y="4568130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46927B-65E8-449A-AAF1-A04BDDF67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0" y="5694235"/>
            <a:ext cx="183025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C6ADB-FD80-4FD2-8415-D5DCF443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894F9-F6F2-4FD4-9E7E-64FDB5EAECA4}"/>
              </a:ext>
            </a:extLst>
          </p:cNvPr>
          <p:cNvSpPr txBox="1"/>
          <p:nvPr userDrawn="1"/>
        </p:nvSpPr>
        <p:spPr>
          <a:xfrm>
            <a:off x="8350103" y="6090409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8D9CFC-EDC2-4D7E-AC6E-C467D448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8689B-1A39-4A69-A34A-2DF7DED8A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15F2E-48DA-4396-95DD-08E3E961EF14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6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751A19-C734-4A2F-BFF5-33C97FDC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0F1F3-2A12-4B81-88A6-2E21C96FB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32E82-79DC-4CA9-BF37-6EEB1BC4EEC0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4" y="313206"/>
            <a:ext cx="6427005" cy="5547861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951">
                <a:latin typeface="+mj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651">
                <a:latin typeface="+mj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50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EBDDE-397B-426C-95D0-D31D1905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8BE5E-7066-46F2-B1FD-404C4AB21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B66AF-D4B4-402C-92D9-016FAF916953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2228" y="313207"/>
            <a:ext cx="6477000" cy="55904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+mn-lt"/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49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75AA54-F18E-4656-8B94-D4EFCAF87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B7C38-FA0D-4A0B-9555-FACF564AA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FB8C1-B58E-4D61-AA74-1DB7241FE0FE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82" y="1134842"/>
            <a:ext cx="11386455" cy="4504136"/>
          </a:xfrm>
          <a:prstGeom prst="rect">
            <a:avLst/>
          </a:prstGeom>
        </p:spPr>
        <p:txBody>
          <a:bodyPr vert="eaVert"/>
          <a:lstStyle>
            <a:lvl1pPr marL="171446" indent="-171446">
              <a:buClr>
                <a:srgbClr val="F47D3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5F9C-0073-4DCE-8BDE-25EC366C3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43E85-2030-433F-8E5A-6B0D94D0C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C35F95-D853-41C1-8B37-C4448DADC8AC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95125" y="365125"/>
            <a:ext cx="1894113" cy="5273852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73" y="365125"/>
            <a:ext cx="9209312" cy="5273852"/>
          </a:xfrm>
          <a:prstGeom prst="rect">
            <a:avLst/>
          </a:prstGeom>
        </p:spPr>
        <p:txBody>
          <a:bodyPr vert="eaVert"/>
          <a:lstStyle>
            <a:lvl1pPr marL="342891" indent="-34289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C806-6893-4AFD-8F7A-3C65DE06F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C2B5F-63BB-4C67-8575-34C3B7F0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7F95D-7BFC-4F2F-9965-61ED0524AB0F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57B72F9-4D01-4576-9002-D7A926497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7767" y="1940629"/>
            <a:ext cx="5917036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F30B17-45A9-4281-ADFF-A107FCD8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767" y="2904609"/>
            <a:ext cx="5917036" cy="2036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EEE41D-E5D2-429E-900D-17C187C2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2146C-A669-44A3-A028-DC95D18212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E84E7-9156-4349-BCF8-A8656905AC0F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6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en-US" sz="2800" b="1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48400"/>
            <a:ext cx="8636000" cy="533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5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1/31/2014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5CD627-AFD1-43C3-8D77-47B47C4FD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3" y="4568130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41BC3-A4A2-4444-8052-BC3DEFD2F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0" y="5694235"/>
            <a:ext cx="1830251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D4B25-9A13-458D-89F7-19B3B1BA4384}"/>
              </a:ext>
            </a:extLst>
          </p:cNvPr>
          <p:cNvSpPr txBox="1"/>
          <p:nvPr userDrawn="1"/>
        </p:nvSpPr>
        <p:spPr>
          <a:xfrm>
            <a:off x="8350103" y="6090409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3" y="4568130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E9BA4-E82E-4C7E-94F8-7505ADE06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0" y="5694235"/>
            <a:ext cx="1830251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7CB54-79AB-47F5-8FD9-2F5580B6E880}"/>
              </a:ext>
            </a:extLst>
          </p:cNvPr>
          <p:cNvSpPr txBox="1"/>
          <p:nvPr userDrawn="1"/>
        </p:nvSpPr>
        <p:spPr>
          <a:xfrm>
            <a:off x="8350103" y="6090409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1208317"/>
            <a:ext cx="11386456" cy="4430663"/>
          </a:xfrm>
          <a:prstGeom prst="rect">
            <a:avLst/>
          </a:prstGeom>
        </p:spPr>
        <p:txBody>
          <a:bodyPr/>
          <a:lstStyle>
            <a:lvl1pPr marL="171446" indent="-171446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38" indent="-171446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29" indent="-171446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21" indent="-171446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12" indent="-171446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725-D661-4966-9FD7-D78205AFB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CCA15-5B72-43DF-8B0E-E13C81BD1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67E7A-831E-4383-9321-2DDF2F5E1691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51B52-121A-45C3-B1BF-FA44C65AD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40EED-95E1-4599-9E32-A0E9573A4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393D5F-AB2C-42AC-9872-2E62BC104F30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50" y="2855007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50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663B1-390A-4E07-A1C2-ED43A662A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69FD1-53C3-4E8D-B5D5-B4BA9402BFAB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50" y="2855007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50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E2629-0E7F-4869-B79F-0E743F8DE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B4210-14BA-4F88-81E9-7A8A02EA4A25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555" y="1220107"/>
            <a:ext cx="5442855" cy="4418870"/>
          </a:xfrm>
          <a:prstGeom prst="rect">
            <a:avLst/>
          </a:prstGeom>
        </p:spPr>
        <p:txBody>
          <a:bodyPr/>
          <a:lstStyle>
            <a:lvl1pPr marL="385753" indent="-385753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144" y="1220107"/>
            <a:ext cx="5421085" cy="4418870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78C62-22B3-4AE6-87CE-19527E7D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E5C7C-AB49-4BFF-848D-5976E0D01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B4280-A347-4AF5-8427-F1FA1880D40D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5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551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551" y="2023382"/>
            <a:ext cx="5377543" cy="3615592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1pPr>
            <a:lvl2pPr marL="514338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29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21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12" indent="-171446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2"/>
          </p:nvPr>
        </p:nvSpPr>
        <p:spPr>
          <a:xfrm>
            <a:off x="6400810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6400810" y="2023382"/>
            <a:ext cx="5377543" cy="3797754"/>
          </a:xfrm>
          <a:prstGeom prst="rect">
            <a:avLst/>
          </a:prstGeom>
        </p:spPr>
        <p:txBody>
          <a:bodyPr/>
          <a:lstStyle>
            <a:lvl1pPr marL="285744" marR="0" indent="-285744" algn="l" defTabSz="2607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>
                <a:tab pos="342891" algn="l"/>
              </a:tabLst>
              <a:defRPr sz="1800">
                <a:latin typeface="+mj-lt"/>
              </a:defRPr>
            </a:lvl1pPr>
            <a:lvl2pPr marL="685783" indent="-34289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028674" indent="-34289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85843" indent="-257168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628734" indent="-257168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461450-4E3A-4E52-A072-1AD9197B2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6FE37-10B6-4910-85DD-8E4AB27FC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9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49ACB-D464-4438-A654-E0C89A7EE434}"/>
              </a:ext>
            </a:extLst>
          </p:cNvPr>
          <p:cNvSpPr txBox="1"/>
          <p:nvPr userDrawn="1"/>
        </p:nvSpPr>
        <p:spPr>
          <a:xfrm>
            <a:off x="8343140" y="6090409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accent1"/>
                </a:solidFill>
              </a:rPr>
              <a:t>@TheRealANCOR           </a:t>
            </a:r>
            <a:r>
              <a:rPr lang="en-US" sz="1800" b="1">
                <a:solidFill>
                  <a:schemeClr val="accent1"/>
                </a:solidFill>
              </a:rPr>
              <a:t>ancor.org</a:t>
            </a:r>
            <a:endParaRPr lang="en-US" sz="1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153" y="6564827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FDC8DB3-9A54-4E00-969D-A29753278EF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892" y="6564826"/>
            <a:ext cx="41148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60290B-B9DF-4C38-A9A3-988F2FE67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93" r:id="rId3"/>
    <p:sldLayoutId id="2147483674" r:id="rId4"/>
    <p:sldLayoutId id="2147483675" r:id="rId5"/>
    <p:sldLayoutId id="2147483676" r:id="rId6"/>
    <p:sldLayoutId id="2147483692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91" r:id="rId16"/>
    <p:sldLayoutId id="2147483694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uilding%20exterio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uilding%20exterio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global-geography.org/af/Geography/America/United_States/Pictures/Washington/White_House_1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C8854-2FB2-4800-B519-88F28239E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48" y="2684187"/>
            <a:ext cx="9350828" cy="1721984"/>
          </a:xfrm>
        </p:spPr>
        <p:txBody>
          <a:bodyPr lIns="91440" tIns="45720" rIns="91440" bIns="45720" anchor="b"/>
          <a:lstStyle/>
          <a:p>
            <a:pPr algn="r"/>
            <a:r>
              <a:rPr lang="en-US" dirty="0"/>
              <a:t>National Policy Trends Impacting Providers and Services for People with I/DD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12F077-6CC7-40FA-8689-0C4C898B7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48" y="4552088"/>
            <a:ext cx="9046175" cy="767443"/>
          </a:xfrm>
        </p:spPr>
        <p:txBody>
          <a:bodyPr/>
          <a:lstStyle/>
          <a:p>
            <a:pPr algn="r"/>
            <a:r>
              <a:rPr lang="en-US" dirty="0"/>
              <a:t>Lydia Dawson, Vice President of Government Relations</a:t>
            </a:r>
          </a:p>
        </p:txBody>
      </p:sp>
    </p:spTree>
    <p:extLst>
      <p:ext uri="{BB962C8B-B14F-4D97-AF65-F5344CB8AC3E}">
        <p14:creationId xmlns:p14="http://schemas.microsoft.com/office/powerpoint/2010/main" val="42933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8FBF-ABCB-320D-224D-F4895E3CB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00F-DD9E-0171-06FA-0B89F94C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49" y="3176509"/>
            <a:ext cx="9046175" cy="818147"/>
          </a:xfrm>
        </p:spPr>
        <p:txBody>
          <a:bodyPr/>
          <a:lstStyle/>
          <a:p>
            <a:pPr algn="ctr"/>
            <a:r>
              <a:rPr lang="en-US" dirty="0"/>
              <a:t>2024 Final Access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BE344-9F14-C39D-488D-7572933F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2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7363A-0AAA-7500-CE47-398DC6CA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065553"/>
            <a:ext cx="11789230" cy="4713889"/>
          </a:xfrm>
        </p:spPr>
        <p:txBody>
          <a:bodyPr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Medicaid Advisory Committee and Beneficiary Advisory Council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Person Centered-Planning and Grievances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Incident Management System 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HCBS Payment Adequacy (80/20)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HCBS Quality Measure Set 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Access, Rates, and Waiting Lists</a:t>
            </a:r>
          </a:p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Reporting and Website </a:t>
            </a:r>
          </a:p>
          <a:p>
            <a:pPr marL="0" indent="0">
              <a:buNone/>
            </a:pPr>
            <a:endParaRPr lang="en-US" sz="3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02E1B-869F-43DA-F69B-2A17F9A9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Access Rule Toplines</a:t>
            </a:r>
          </a:p>
        </p:txBody>
      </p:sp>
    </p:spTree>
    <p:extLst>
      <p:ext uri="{BB962C8B-B14F-4D97-AF65-F5344CB8AC3E}">
        <p14:creationId xmlns:p14="http://schemas.microsoft.com/office/powerpoint/2010/main" val="31670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7363A-0AAA-7500-CE47-398DC6CA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065553"/>
            <a:ext cx="11789230" cy="4578778"/>
          </a:xfrm>
        </p:spPr>
        <p:txBody>
          <a:bodyPr/>
          <a:lstStyle/>
          <a:p>
            <a:pPr marL="0" indent="0">
              <a:buNone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States must meet the following minimum performance level as applicable, calculated as the percentage of total payment (not including excluded costs) to a provider for furnishing homemaker, home health aide, or personal care services, as set forth at § 440.180(b)(2) through (4), represented by the provider’s total compensation to direct care workers. </a:t>
            </a:r>
          </a:p>
          <a:p>
            <a:pPr marL="0" indent="0">
              <a:buNone/>
            </a:pPr>
            <a:endParaRPr lang="en-US" sz="3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 [Other than exceptions], the State must ensure that each provider spends 80 percent of total payments the provider receives for services it furnishes [as described above] on total compensation for direct care workers who furnish [those services.]</a:t>
            </a:r>
            <a:endParaRPr lang="en-US" sz="3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02E1B-869F-43DA-F69B-2A17F9A9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HCBS Payment Adequacy (6 years)</a:t>
            </a:r>
          </a:p>
        </p:txBody>
      </p:sp>
    </p:spTree>
    <p:extLst>
      <p:ext uri="{BB962C8B-B14F-4D97-AF65-F5344CB8AC3E}">
        <p14:creationId xmlns:p14="http://schemas.microsoft.com/office/powerpoint/2010/main" val="25137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02E1B-869F-43DA-F69B-2A17F9A9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515D3-09A8-728D-9C95-C9F68A62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36C69-8F97-8E44-5BCA-37CAB6B2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2"/>
            <a:ext cx="12192000" cy="66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D199-3BEB-272E-2C5F-DF912F7F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49" y="3176509"/>
            <a:ext cx="9046175" cy="818147"/>
          </a:xfrm>
        </p:spPr>
        <p:txBody>
          <a:bodyPr/>
          <a:lstStyle/>
          <a:p>
            <a:r>
              <a:rPr lang="en-US"/>
              <a:t>2024 Final Overtime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A7FE-88F7-7927-C126-C51070AA2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EE8916-A32B-47D5-A7A7-BB90CEF0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60465"/>
            <a:ext cx="11386456" cy="786038"/>
          </a:xfrm>
        </p:spPr>
        <p:txBody>
          <a:bodyPr/>
          <a:lstStyle/>
          <a:p>
            <a:r>
              <a:rPr lang="en-US" sz="3100"/>
              <a:t>Increases the Standard Salary Threshold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DFCDF98-434B-9867-2CC1-D8D52B8B36A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18147" y="1220787"/>
          <a:ext cx="10282989" cy="32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663">
                  <a:extLst>
                    <a:ext uri="{9D8B030D-6E8A-4147-A177-3AD203B41FA5}">
                      <a16:colId xmlns:a16="http://schemas.microsoft.com/office/drawing/2014/main" val="3280151172"/>
                    </a:ext>
                  </a:extLst>
                </a:gridCol>
                <a:gridCol w="3427663">
                  <a:extLst>
                    <a:ext uri="{9D8B030D-6E8A-4147-A177-3AD203B41FA5}">
                      <a16:colId xmlns:a16="http://schemas.microsoft.com/office/drawing/2014/main" val="605133463"/>
                    </a:ext>
                  </a:extLst>
                </a:gridCol>
                <a:gridCol w="3427663">
                  <a:extLst>
                    <a:ext uri="{9D8B030D-6E8A-4147-A177-3AD203B41FA5}">
                      <a16:colId xmlns:a16="http://schemas.microsoft.com/office/drawing/2014/main" val="1876779255"/>
                    </a:ext>
                  </a:extLst>
                </a:gridCol>
              </a:tblGrid>
              <a:tr h="1272145"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pPr algn="ctr"/>
                      <a:r>
                        <a:rPr lang="en-US" sz="1800"/>
                        <a:t>Current 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pPr algn="ctr"/>
                      <a:r>
                        <a:rPr lang="en-US" sz="1800"/>
                        <a:t>Beginning July 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endParaRPr lang="en-US" sz="1800"/>
                    </a:p>
                    <a:p>
                      <a:pPr algn="ctr"/>
                      <a:r>
                        <a:rPr lang="en-US" sz="1800"/>
                        <a:t>Beginning January 1,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47680"/>
                  </a:ext>
                </a:extLst>
              </a:tr>
              <a:tr h="1982815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$684 per week ($35,568 annually)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$844 per week ($43,888 annually)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/>
                        <a:t>$1,128 per week ($58,656 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64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DB8671-E63B-509D-9F62-C4D52E3FB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956" y="1353279"/>
            <a:ext cx="10247864" cy="4148013"/>
          </a:xfrm>
          <a:noFill/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ADD98A6-92E4-5745-26CA-18C71F83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60465"/>
            <a:ext cx="11386456" cy="786038"/>
          </a:xfrm>
        </p:spPr>
        <p:txBody>
          <a:bodyPr lIns="91440" tIns="45720" rIns="91440" bIns="45720" anchor="t"/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cs typeface="Calibri"/>
              </a:rPr>
              <a:t>Impact to I/DD Providers and Services Based on </a:t>
            </a:r>
            <a:r>
              <a:rPr lang="en-US" sz="2800" i="1" dirty="0">
                <a:solidFill>
                  <a:schemeClr val="tx2"/>
                </a:solidFill>
                <a:latin typeface="+mj-lt"/>
                <a:cs typeface="Calibri"/>
              </a:rPr>
              <a:t>Proposed Rule</a:t>
            </a:r>
          </a:p>
        </p:txBody>
      </p:sp>
    </p:spTree>
    <p:extLst>
      <p:ext uri="{BB962C8B-B14F-4D97-AF65-F5344CB8AC3E}">
        <p14:creationId xmlns:p14="http://schemas.microsoft.com/office/powerpoint/2010/main" val="352040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9307-028B-7FD5-3F43-4AD2A870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2AEA-A130-CAA6-4AED-8D5B4EA6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49" y="3176509"/>
            <a:ext cx="9046175" cy="818147"/>
          </a:xfrm>
        </p:spPr>
        <p:txBody>
          <a:bodyPr/>
          <a:lstStyle/>
          <a:p>
            <a:r>
              <a:rPr lang="en-US" dirty="0"/>
              <a:t>Other Recent Rulemaking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69DF7-7D44-C19F-263F-3BF15C8EE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87B4EA-DBB9-E9A1-D797-97B8AA11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6" y="1152526"/>
            <a:ext cx="5455708" cy="3951606"/>
          </a:xfrm>
        </p:spPr>
        <p:txBody>
          <a:bodyPr lIns="91440" tIns="45720" rIns="91440" bIns="45720" anchor="t"/>
          <a:lstStyle/>
          <a:p>
            <a:pPr marL="0" indent="0">
              <a:buClr>
                <a:srgbClr val="262262"/>
              </a:buClr>
              <a:buNone/>
            </a:pPr>
            <a:r>
              <a:rPr lang="en-US" sz="2400" b="1">
                <a:solidFill>
                  <a:srgbClr val="262262"/>
                </a:solidFill>
                <a:latin typeface="+mn-lt"/>
              </a:rPr>
              <a:t>Regulations/RFIs </a:t>
            </a:r>
            <a:r>
              <a:rPr lang="en-US" sz="2400" b="1" dirty="0">
                <a:solidFill>
                  <a:srgbClr val="262262"/>
                </a:solidFill>
                <a:latin typeface="+mn-lt"/>
              </a:rPr>
              <a:t>Impacting Providers and Services:</a:t>
            </a: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Advancing Interoperability and Improving Prior Authorization Processes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Employee or Independent Contractor Classification Under the Fair Labor Standards Act 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Establishing a National Directory of Healthcare Providers &amp; Services (RFI)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170815" indent="-170815"/>
            <a:endParaRPr lang="en-US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BCE9D-D0A1-499F-438D-42BEBD4E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60465"/>
            <a:ext cx="11386456" cy="786038"/>
          </a:xfrm>
        </p:spPr>
        <p:txBody>
          <a:bodyPr/>
          <a:lstStyle/>
          <a:p>
            <a:pPr marL="0" indent="0">
              <a:buClr>
                <a:srgbClr val="262262"/>
              </a:buClr>
              <a:buNone/>
            </a:pPr>
            <a:r>
              <a:rPr lang="en-US" sz="3600" dirty="0">
                <a:solidFill>
                  <a:srgbClr val="262262"/>
                </a:solidFill>
                <a:latin typeface="+mn-lt"/>
              </a:rPr>
              <a:t>Other Recent Rulemaking </a:t>
            </a:r>
            <a:endParaRPr lang="en-US" sz="3600" b="1" dirty="0">
              <a:solidFill>
                <a:srgbClr val="262262"/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0590358-8B29-C38B-A1E9-30BAF8D34B8F}"/>
              </a:ext>
            </a:extLst>
          </p:cNvPr>
          <p:cNvSpPr txBox="1">
            <a:spLocks/>
          </p:cNvSpPr>
          <p:nvPr/>
        </p:nvSpPr>
        <p:spPr>
          <a:xfrm>
            <a:off x="5960534" y="1453197"/>
            <a:ext cx="5455708" cy="39516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35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35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Section 504 Regulations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Managed Care Rules </a:t>
            </a: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Adult Protective Services Standards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+mn-lt"/>
              </a:rPr>
              <a:t>Nursing Home Staffing Regulations (ICF Payment Transparency) </a:t>
            </a:r>
            <a:endParaRPr lang="en-US" sz="2400" i="1" dirty="0">
              <a:solidFill>
                <a:srgbClr val="262262"/>
              </a:solidFill>
              <a:latin typeface="+mn-lt"/>
              <a:cs typeface="Arial"/>
            </a:endParaRP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Arial" panose="020B0604020202020204"/>
                <a:cs typeface="Arial" panose="020B0604020202020204"/>
              </a:rPr>
              <a:t>Revisions to 1915(c) Waiver Application and Technical Guide</a:t>
            </a: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62262"/>
                </a:solidFill>
                <a:latin typeface="Arial" panose="020B0604020202020204"/>
                <a:cs typeface="Arial" panose="020B0604020202020204"/>
              </a:rPr>
              <a:t>SSI In-Kind Support and Maintenance Related Rules </a:t>
            </a:r>
          </a:p>
          <a:p>
            <a:pPr marL="342900" indent="-342900">
              <a:buClr>
                <a:srgbClr val="262262"/>
              </a:buCl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262262"/>
              </a:solidFill>
              <a:latin typeface="Grandview Display" panose="020B0502040204020203" pitchFamily="34" charset="0"/>
            </a:endParaRPr>
          </a:p>
          <a:p>
            <a:pPr marL="170815" indent="-170815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471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Thank You!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BF2A8221-CD41-3208-CF4C-4D7E4F7C542D}"/>
              </a:ext>
            </a:extLst>
          </p:cNvPr>
          <p:cNvGrpSpPr/>
          <p:nvPr/>
        </p:nvGrpSpPr>
        <p:grpSpPr>
          <a:xfrm>
            <a:off x="-6350" y="1752193"/>
            <a:ext cx="12204700" cy="1797124"/>
            <a:chOff x="0" y="0"/>
            <a:chExt cx="24409400" cy="682899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1156D87-F67F-F5B2-3370-EA4D7E0526BB}"/>
                </a:ext>
              </a:extLst>
            </p:cNvPr>
            <p:cNvSpPr/>
            <p:nvPr/>
          </p:nvSpPr>
          <p:spPr>
            <a:xfrm>
              <a:off x="12700" y="15943"/>
              <a:ext cx="24384000" cy="6797174"/>
            </a:xfrm>
            <a:custGeom>
              <a:avLst/>
              <a:gdLst/>
              <a:ahLst/>
              <a:cxnLst/>
              <a:rect l="l" t="t" r="r" b="b"/>
              <a:pathLst>
                <a:path w="24384000" h="6797174">
                  <a:moveTo>
                    <a:pt x="0" y="0"/>
                  </a:moveTo>
                  <a:lnTo>
                    <a:pt x="24384000" y="0"/>
                  </a:lnTo>
                  <a:lnTo>
                    <a:pt x="24384000" y="6797174"/>
                  </a:lnTo>
                  <a:lnTo>
                    <a:pt x="0" y="6797174"/>
                  </a:lnTo>
                  <a:close/>
                </a:path>
              </a:pathLst>
            </a:custGeom>
            <a:solidFill>
              <a:srgbClr val="214184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C2151E7-6671-E595-9D6E-82F193386071}"/>
                </a:ext>
              </a:extLst>
            </p:cNvPr>
            <p:cNvSpPr/>
            <p:nvPr/>
          </p:nvSpPr>
          <p:spPr>
            <a:xfrm>
              <a:off x="0" y="0"/>
              <a:ext cx="24409400" cy="6829048"/>
            </a:xfrm>
            <a:custGeom>
              <a:avLst/>
              <a:gdLst/>
              <a:ahLst/>
              <a:cxnLst/>
              <a:rect l="l" t="t" r="r" b="b"/>
              <a:pathLst>
                <a:path w="24409400" h="6829048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7175"/>
                    <a:pt x="24409400" y="15943"/>
                  </a:cubicBezTo>
                  <a:lnTo>
                    <a:pt x="24409400" y="6813117"/>
                  </a:lnTo>
                  <a:cubicBezTo>
                    <a:pt x="24409400" y="6821887"/>
                    <a:pt x="24403686" y="6829048"/>
                    <a:pt x="24396700" y="6829048"/>
                  </a:cubicBezTo>
                  <a:lnTo>
                    <a:pt x="12700" y="6829048"/>
                  </a:lnTo>
                  <a:cubicBezTo>
                    <a:pt x="5715" y="6829048"/>
                    <a:pt x="0" y="6821887"/>
                    <a:pt x="0" y="6813117"/>
                  </a:cubicBezTo>
                  <a:lnTo>
                    <a:pt x="0" y="15943"/>
                  </a:lnTo>
                  <a:cubicBezTo>
                    <a:pt x="0" y="7175"/>
                    <a:pt x="5715" y="0"/>
                    <a:pt x="12700" y="0"/>
                  </a:cubicBezTo>
                  <a:moveTo>
                    <a:pt x="12700" y="31887"/>
                  </a:moveTo>
                  <a:lnTo>
                    <a:pt x="12700" y="15943"/>
                  </a:lnTo>
                  <a:lnTo>
                    <a:pt x="25400" y="15943"/>
                  </a:lnTo>
                  <a:lnTo>
                    <a:pt x="25400" y="6813117"/>
                  </a:lnTo>
                  <a:lnTo>
                    <a:pt x="12700" y="6813117"/>
                  </a:lnTo>
                  <a:lnTo>
                    <a:pt x="12700" y="6797174"/>
                  </a:lnTo>
                  <a:lnTo>
                    <a:pt x="24396700" y="6797174"/>
                  </a:lnTo>
                  <a:lnTo>
                    <a:pt x="24396700" y="6813117"/>
                  </a:lnTo>
                  <a:lnTo>
                    <a:pt x="24384000" y="6813117"/>
                  </a:lnTo>
                  <a:lnTo>
                    <a:pt x="24384000" y="15943"/>
                  </a:lnTo>
                  <a:lnTo>
                    <a:pt x="24396700" y="15943"/>
                  </a:lnTo>
                  <a:lnTo>
                    <a:pt x="24396700" y="31887"/>
                  </a:lnTo>
                  <a:lnTo>
                    <a:pt x="12700" y="31887"/>
                  </a:lnTo>
                  <a:close/>
                </a:path>
              </a:pathLst>
            </a:custGeom>
            <a:solidFill>
              <a:srgbClr val="B45E14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B54B0646-4898-9FF5-50AC-25002A84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328" y="1065553"/>
            <a:ext cx="4456800" cy="445680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96A0CAB3-EF43-178C-DB62-9863710B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78331" y="4282887"/>
            <a:ext cx="738809" cy="738809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46654024-125E-88B2-9AF1-CE66B1004163}"/>
              </a:ext>
            </a:extLst>
          </p:cNvPr>
          <p:cNvSpPr txBox="1"/>
          <p:nvPr/>
        </p:nvSpPr>
        <p:spPr>
          <a:xfrm>
            <a:off x="5706976" y="1996061"/>
            <a:ext cx="6281529" cy="1321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F5822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Lydia Dawson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(she/her)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rgbClr val="F5822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Vice President, Government Relations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F5822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ANCOR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67587-8633-96F7-E12D-8DC1CE2DB673}"/>
              </a:ext>
            </a:extLst>
          </p:cNvPr>
          <p:cNvSpPr txBox="1"/>
          <p:nvPr/>
        </p:nvSpPr>
        <p:spPr>
          <a:xfrm>
            <a:off x="6783400" y="4412225"/>
            <a:ext cx="479835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F5822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ldawson@ancor.org</a:t>
            </a:r>
          </a:p>
        </p:txBody>
      </p:sp>
    </p:spTree>
    <p:extLst>
      <p:ext uri="{BB962C8B-B14F-4D97-AF65-F5344CB8AC3E}">
        <p14:creationId xmlns:p14="http://schemas.microsoft.com/office/powerpoint/2010/main" val="25014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Strengthening community integration and home and community-based services</a:t>
            </a:r>
          </a:p>
          <a:p>
            <a:r>
              <a:rPr lang="en-US" sz="3200" dirty="0"/>
              <a:t> Supporting the direct care workforce </a:t>
            </a:r>
          </a:p>
          <a:p>
            <a:r>
              <a:rPr lang="en-US" sz="3200" dirty="0"/>
              <a:t> Ensuring greater Medicaid eligibility and beneficiary protections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Focus areas: Access Rule, Overtime Rule, and other rulemaking.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EDEB3-BE84-4B34-B4E2-0A179BA2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Policy Trends </a:t>
            </a:r>
          </a:p>
        </p:txBody>
      </p:sp>
    </p:spTree>
    <p:extLst>
      <p:ext uri="{BB962C8B-B14F-4D97-AF65-F5344CB8AC3E}">
        <p14:creationId xmlns:p14="http://schemas.microsoft.com/office/powerpoint/2010/main" val="31911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2EAA3-189F-3D88-DC5A-543CD38DA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7D043-B6A7-D027-7EF0-375A6A22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HCBS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6D7A-BE5B-AC42-107D-32723C9E36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5" y="1208088"/>
            <a:ext cx="5484228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262262"/>
              </a:buClr>
              <a:buNone/>
            </a:pPr>
            <a:r>
              <a:rPr lang="en-US" sz="2800" dirty="0"/>
              <a:t>Introduction of several pieces of legislation seeking to strengthen HCBS: </a:t>
            </a:r>
          </a:p>
          <a:p>
            <a:pPr marL="0" indent="0">
              <a:buClr>
                <a:srgbClr val="262262"/>
              </a:buClr>
              <a:buNone/>
            </a:pPr>
            <a:endParaRPr lang="en-US" sz="2800" dirty="0"/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Better Care Better Jobs Act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HCBS Access Act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HCBS Relief Act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Disability Community Act </a:t>
            </a:r>
          </a:p>
        </p:txBody>
      </p:sp>
      <p:pic>
        <p:nvPicPr>
          <p:cNvPr id="5" name="Content Placeholder 4" descr="A white building with a dome and trees in front of it with United States Capitol in the background&#10;&#10;Description automatically generated">
            <a:extLst>
              <a:ext uri="{FF2B5EF4-FFF2-40B4-BE49-F238E27FC236}">
                <a16:creationId xmlns:a16="http://schemas.microsoft.com/office/drawing/2014/main" id="{582C26EF-0236-1235-1E3E-009257618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6" r="2" b="2"/>
          <a:stretch/>
        </p:blipFill>
        <p:spPr>
          <a:xfrm>
            <a:off x="6368144" y="1220107"/>
            <a:ext cx="5421085" cy="441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34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886A-346E-9A8F-2D02-905FF5AA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8F6E41-3BFB-B117-B3DF-CB448660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HCBS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DD46-4B47-275F-10E4-7FE8C77A0E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5" y="1208088"/>
            <a:ext cx="5484228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262262"/>
              </a:buClr>
              <a:buNone/>
            </a:pPr>
            <a:r>
              <a:rPr lang="en-US" sz="2800" dirty="0"/>
              <a:t>Renewed administrative focus on HCBS: </a:t>
            </a:r>
          </a:p>
          <a:p>
            <a:pPr marL="0" indent="0">
              <a:buClr>
                <a:srgbClr val="262262"/>
              </a:buClr>
              <a:buNone/>
            </a:pPr>
            <a:endParaRPr lang="en-US" sz="2800" dirty="0"/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$150B for HCBS in President’s budget blueprint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New regulations focused on access, eligibility, and streamlining authorizations </a:t>
            </a:r>
          </a:p>
        </p:txBody>
      </p:sp>
      <p:pic>
        <p:nvPicPr>
          <p:cNvPr id="5" name="Content Placeholder 4" descr="A white building with a dome and trees in front of it with United States Capitol in the background&#10;&#10;Description automatically generated">
            <a:extLst>
              <a:ext uri="{FF2B5EF4-FFF2-40B4-BE49-F238E27FC236}">
                <a16:creationId xmlns:a16="http://schemas.microsoft.com/office/drawing/2014/main" id="{3486158C-3115-8384-AFE6-23C53525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6" r="2" b="2"/>
          <a:stretch/>
        </p:blipFill>
        <p:spPr>
          <a:xfrm>
            <a:off x="6368144" y="1220107"/>
            <a:ext cx="5421085" cy="4418870"/>
          </a:xfrm>
          <a:prstGeom prst="rect">
            <a:avLst/>
          </a:prstGeom>
          <a:noFill/>
        </p:spPr>
      </p:pic>
      <p:pic>
        <p:nvPicPr>
          <p:cNvPr id="2" name="Content Placeholder 4" descr="A white building with columns&#10;&#10;Description automatically generated">
            <a:extLst>
              <a:ext uri="{FF2B5EF4-FFF2-40B4-BE49-F238E27FC236}">
                <a16:creationId xmlns:a16="http://schemas.microsoft.com/office/drawing/2014/main" id="{E183ED3B-3807-7C21-954A-961A9407B6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93" r="16789"/>
          <a:stretch/>
        </p:blipFill>
        <p:spPr>
          <a:xfrm>
            <a:off x="6368144" y="1208088"/>
            <a:ext cx="5442855" cy="44188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325E8-A714-8B07-5EF8-86B9BFF37E07}"/>
              </a:ext>
            </a:extLst>
          </p:cNvPr>
          <p:cNvSpPr txBox="1"/>
          <p:nvPr/>
        </p:nvSpPr>
        <p:spPr>
          <a:xfrm>
            <a:off x="9236256" y="5426903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global-geography.org/af/Geography/America/United_States/Pictures/Washington/White_House_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3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04997-B1E8-B099-9420-3BCAE09D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2B506B-461E-2A11-2BDB-B0D529B2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Direct Care Workforce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C649-0093-90B1-8FCA-93D1321FA8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5" y="1208088"/>
            <a:ext cx="5484228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262262"/>
              </a:buClr>
              <a:buNone/>
            </a:pPr>
            <a:r>
              <a:rPr lang="en-US" sz="2800"/>
              <a:t>Biden Administration Recognition: </a:t>
            </a:r>
          </a:p>
          <a:p>
            <a:pPr marL="0" indent="0">
              <a:buClr>
                <a:srgbClr val="262262"/>
              </a:buClr>
              <a:buNone/>
            </a:pPr>
            <a:endParaRPr lang="en-US" sz="2800"/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/>
              <a:t>Executive Order on Caregiving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/>
              <a:t>State of the Union address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/>
              <a:t>Care Workers Recognition Month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/>
              <a:t>Recognition of workforce crisis in rulemaking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BC30F-4031-3954-5C39-0D9E9FC3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08" y="1706227"/>
            <a:ext cx="4818580" cy="37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3295B-308C-6A19-84E8-C535DC6E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363C8-60BB-C251-CFEA-1EB16213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Direct Care Workforce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7788D-F771-2BA0-DDB9-9CE8D720E9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5" y="1208088"/>
            <a:ext cx="54842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262262"/>
              </a:buClr>
              <a:buNone/>
            </a:pPr>
            <a:r>
              <a:rPr lang="en-US" sz="2800" dirty="0"/>
              <a:t>Federal Legislation: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Standard Occupational Classification </a:t>
            </a:r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Funding to support retention, recruitment, training</a:t>
            </a:r>
          </a:p>
          <a:p>
            <a:pPr marL="0" indent="0">
              <a:buClr>
                <a:srgbClr val="262262"/>
              </a:buClr>
              <a:buNone/>
            </a:pPr>
            <a:endParaRPr lang="en-US" sz="2800" dirty="0"/>
          </a:p>
          <a:p>
            <a:pPr marL="0" indent="0">
              <a:buClr>
                <a:srgbClr val="262262"/>
              </a:buClr>
              <a:buNone/>
            </a:pPr>
            <a:r>
              <a:rPr lang="en-US" sz="2800" dirty="0"/>
              <a:t>ARPA: </a:t>
            </a:r>
          </a:p>
          <a:p>
            <a:pPr>
              <a:buClr>
                <a:srgbClr val="262262"/>
              </a:buClr>
            </a:pPr>
            <a:r>
              <a:rPr lang="en-US" sz="2800" dirty="0"/>
              <a:t> $37 B/ 50 states and DC </a:t>
            </a:r>
          </a:p>
          <a:p>
            <a:pPr>
              <a:buClr>
                <a:srgbClr val="262262"/>
              </a:buClr>
            </a:pPr>
            <a:r>
              <a:rPr lang="en-US" sz="2800" dirty="0"/>
              <a:t> All states proposed activities to support workforce stability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78C51-4D68-0792-7C85-BF5541E5D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" r="15310"/>
          <a:stretch/>
        </p:blipFill>
        <p:spPr>
          <a:xfrm>
            <a:off x="6723296" y="1646981"/>
            <a:ext cx="4423229" cy="360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30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6928-9CC9-F422-1C2C-74B15C16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8F9B9-018F-4DA0-678C-C3DA8212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Administrative action: </a:t>
            </a:r>
          </a:p>
          <a:p>
            <a:r>
              <a:rPr lang="en-US" sz="3200" dirty="0"/>
              <a:t> Final rule streamlining Medicaid enrollment/renewals </a:t>
            </a:r>
          </a:p>
          <a:p>
            <a:r>
              <a:rPr lang="en-US" sz="3200" dirty="0"/>
              <a:t> Final rule strengthening 504 of the Rehabilitation Act to prohibit discrimination and further meaningful community integration</a:t>
            </a:r>
          </a:p>
          <a:p>
            <a:r>
              <a:rPr lang="en-US" sz="3200" dirty="0"/>
              <a:t> Proposed rule to ban electrical stimulation devices as behavioral intervention </a:t>
            </a:r>
          </a:p>
          <a:p>
            <a:r>
              <a:rPr lang="en-US" sz="3200" dirty="0"/>
              <a:t> Encouraging addressing health related social needs through section 1115 waiver authorities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5CCDB-5C4E-E095-A1CF-B59452C0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Protections</a:t>
            </a:r>
          </a:p>
        </p:txBody>
      </p:sp>
    </p:spTree>
    <p:extLst>
      <p:ext uri="{BB962C8B-B14F-4D97-AF65-F5344CB8AC3E}">
        <p14:creationId xmlns:p14="http://schemas.microsoft.com/office/powerpoint/2010/main" val="220259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E916B-101F-EE50-2BEF-057EDAE6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85BAFE-0AC6-B905-613C-732C513E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Protections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04B70-4D9D-1A0E-5180-D7EA75ADB6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5" y="1208088"/>
            <a:ext cx="548422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262262"/>
              </a:buClr>
              <a:buNone/>
            </a:pPr>
            <a:r>
              <a:rPr lang="en-US" sz="2800" dirty="0"/>
              <a:t>Legislation which seeks to address health related social needs and underlying barriers to access: </a:t>
            </a:r>
          </a:p>
          <a:p>
            <a:pPr marL="0" indent="0">
              <a:buClr>
                <a:srgbClr val="262262"/>
              </a:buClr>
              <a:buNone/>
            </a:pPr>
            <a:endParaRPr lang="en-US" sz="2800" dirty="0"/>
          </a:p>
          <a:p>
            <a:pPr marL="457200" indent="-457200">
              <a:buClr>
                <a:srgbClr val="26226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SSI Savings Penalty Elimination Act – Bipartisan legislation that would raise the SSI asset limitation from $2000 to $10,000/person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AC09E-6232-55BB-C38C-3B04383E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186" r="1659" b="8546"/>
          <a:stretch/>
        </p:blipFill>
        <p:spPr>
          <a:xfrm>
            <a:off x="6096000" y="1533262"/>
            <a:ext cx="5444697" cy="2437506"/>
          </a:xfrm>
          <a:prstGeom prst="rect">
            <a:avLst/>
          </a:prstGeom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07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FFD3B-6BCB-4426-867A-03D44B19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2164408"/>
            <a:ext cx="11386456" cy="2529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With federal policymaking focused on ways to strengthen access to services, </a:t>
            </a:r>
          </a:p>
          <a:p>
            <a:pPr marL="0" indent="0" algn="ctr">
              <a:buNone/>
            </a:pPr>
            <a:r>
              <a:rPr lang="en-US" sz="4400" dirty="0"/>
              <a:t>what is the impact of the resulting policies?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16531"/>
      </p:ext>
    </p:extLst>
  </p:cSld>
  <p:clrMapOvr>
    <a:masterClrMapping/>
  </p:clrMapOvr>
</p:sld>
</file>

<file path=ppt/theme/theme1.xml><?xml version="1.0" encoding="utf-8"?>
<a:theme xmlns:a="http://schemas.openxmlformats.org/drawingml/2006/main" name="CFED-2016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220"/>
      </a:accent1>
      <a:accent2>
        <a:srgbClr val="F3B917"/>
      </a:accent2>
      <a:accent3>
        <a:srgbClr val="214184"/>
      </a:accent3>
      <a:accent4>
        <a:srgbClr val="48A1FA"/>
      </a:accent4>
      <a:accent5>
        <a:srgbClr val="6ABF4B"/>
      </a:accent5>
      <a:accent6>
        <a:srgbClr val="D3ECB9"/>
      </a:accent6>
      <a:hlink>
        <a:srgbClr val="0563C1"/>
      </a:hlink>
      <a:folHlink>
        <a:srgbClr val="C55A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ED-2016" id="{A0BC9EB1-A570-47D8-B524-3358F77C1A25}" vid="{1B712AB6-8395-458D-9053-FE5E3DEA0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4269CD6EF494A80525BCA5841C0A6" ma:contentTypeVersion="18" ma:contentTypeDescription="Create a new document." ma:contentTypeScope="" ma:versionID="76e2d8fd6e7079736b6458798087ab1a">
  <xsd:schema xmlns:xsd="http://www.w3.org/2001/XMLSchema" xmlns:xs="http://www.w3.org/2001/XMLSchema" xmlns:p="http://schemas.microsoft.com/office/2006/metadata/properties" xmlns:ns2="9872adaa-3159-47aa-8aba-90ec1f775ed5" xmlns:ns3="9e0dcafb-52ed-4019-bff5-2bbb932a3d7f" targetNamespace="http://schemas.microsoft.com/office/2006/metadata/properties" ma:root="true" ma:fieldsID="d4f383bce14de32f23d1d5abafcc2641" ns2:_="" ns3:_="">
    <xsd:import namespace="9872adaa-3159-47aa-8aba-90ec1f775ed5"/>
    <xsd:import namespace="9e0dcafb-52ed-4019-bff5-2bbb932a3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2adaa-3159-47aa-8aba-90ec1f775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169bdf-c623-4359-a7d7-b435879297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cafb-52ed-4019-bff5-2bbb932a3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59b5d-7fe4-495a-b13f-3ad9ccdc38d7}" ma:internalName="TaxCatchAll" ma:showField="CatchAllData" ma:web="9e0dcafb-52ed-4019-bff5-2bbb932a3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72adaa-3159-47aa-8aba-90ec1f775ed5">
      <Terms xmlns="http://schemas.microsoft.com/office/infopath/2007/PartnerControls"/>
    </lcf76f155ced4ddcb4097134ff3c332f>
    <TaxCatchAll xmlns="9e0dcafb-52ed-4019-bff5-2bbb932a3d7f" xsi:nil="true"/>
  </documentManagement>
</p:properties>
</file>

<file path=customXml/itemProps1.xml><?xml version="1.0" encoding="utf-8"?>
<ds:datastoreItem xmlns:ds="http://schemas.openxmlformats.org/officeDocument/2006/customXml" ds:itemID="{6C0DB8E3-C2AF-4650-9C4E-CB94F5E38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8A04CB-5E7D-4E5E-B612-BB8F43DB7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2adaa-3159-47aa-8aba-90ec1f775ed5"/>
    <ds:schemaRef ds:uri="9e0dcafb-52ed-4019-bff5-2bbb932a3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A73CE-8266-4462-B455-8FEDC2B7C2EB}">
  <ds:schemaRefs>
    <ds:schemaRef ds:uri="3fd5114a-d461-4a2e-9d09-4880d354d424"/>
    <ds:schemaRef ds:uri="9872adaa-3159-47aa-8aba-90ec1f775ed5"/>
    <ds:schemaRef ds:uri="9e0dcafb-52ed-4019-bff5-2bbb932a3d7f"/>
    <ds:schemaRef ds:uri="dec43b2d-fef4-46b2-88d1-72af730325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CFED</Template>
  <TotalTime>1307</TotalTime>
  <Words>630</Words>
  <Application>Microsoft Office PowerPoint</Application>
  <PresentationFormat>Widescreen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Grandview Display</vt:lpstr>
      <vt:lpstr>Wingdings</vt:lpstr>
      <vt:lpstr>CFED-2016</vt:lpstr>
      <vt:lpstr>National Policy Trends Impacting Providers and Services for People with I/DD </vt:lpstr>
      <vt:lpstr>Federal Policy Trends </vt:lpstr>
      <vt:lpstr>Strengthening HCBS</vt:lpstr>
      <vt:lpstr>Strengthening HCBS</vt:lpstr>
      <vt:lpstr>Supporting the Direct Care Workforce</vt:lpstr>
      <vt:lpstr>Supporting the Direct Care Workforce</vt:lpstr>
      <vt:lpstr>Beneficiary Protections</vt:lpstr>
      <vt:lpstr>Beneficiary Protections</vt:lpstr>
      <vt:lpstr>PowerPoint Presentation</vt:lpstr>
      <vt:lpstr>2024 Final Access Rule</vt:lpstr>
      <vt:lpstr>Access Rule Toplines</vt:lpstr>
      <vt:lpstr>HCBS Payment Adequacy (6 years)</vt:lpstr>
      <vt:lpstr>PowerPoint Presentation</vt:lpstr>
      <vt:lpstr>2024 Final Overtime Rule</vt:lpstr>
      <vt:lpstr>Increases the Standard Salary Threshold </vt:lpstr>
      <vt:lpstr>Impact to I/DD Providers and Services Based on Proposed Rule</vt:lpstr>
      <vt:lpstr>Other Recent Rulemaking</vt:lpstr>
      <vt:lpstr>Other Recent Rulemaking </vt:lpstr>
      <vt:lpstr>Thank You!</vt:lpstr>
    </vt:vector>
  </TitlesOfParts>
  <Company>CFED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Arjona</dc:creator>
  <cp:lastModifiedBy>Lydia Dawson</cp:lastModifiedBy>
  <cp:revision>9</cp:revision>
  <dcterms:created xsi:type="dcterms:W3CDTF">2017-05-17T19:23:58Z</dcterms:created>
  <dcterms:modified xsi:type="dcterms:W3CDTF">2024-08-14T19:27:22Z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0x010100ECD4269CD6EF494A80525BCA5841C0A6</vt:lpwstr>
  </property>
  <property fmtid="{D5CDD505-2E9C-101B-9397-08002B2CF9AE}" pid="3" name="Order">
    <vt:r8>47500</vt:r8>
  </property>
  <property fmtid="{D5CDD505-2E9C-101B-9397-08002B2CF9AE}" pid="4" name="MediaServiceImageTags">
    <vt:lpwstr/>
  </property>
</Properties>
</file>