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75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41623-A064-4BED-B073-BA4D61433402}" type="datetime1">
              <a:rPr lang="en-US" smtClean="0"/>
              <a:t>8/19/2024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4080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t>8/19/2024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40594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t>8/19/2024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779395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t>8/19/2024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28585263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t>8/19/2024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2973685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t>8/19/2024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6001476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t>8/19/2024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1822394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6ED0C-1DA7-41F0-94CF-6218B1FEDFF1}" type="datetime1">
              <a:rPr lang="en-US" smtClean="0"/>
              <a:t>8/19/2024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5688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02AB-6034-4B88-BC5A-7C17CB0EF809}" type="datetime1">
              <a:rPr lang="en-US" smtClean="0"/>
              <a:t>8/19/2024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9761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3E5F3-28EE-488F-BD53-B744C06C3DEC}" type="datetime1">
              <a:rPr lang="en-US" smtClean="0"/>
              <a:t>8/19/2024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551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EB70D-CD01-44DA-83B3-8FEB3383D307}" type="datetime1">
              <a:rPr lang="en-US" smtClean="0"/>
              <a:t>8/19/2024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575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8CFD-9357-46BE-A189-D637A67C8730}" type="datetime1">
              <a:rPr lang="en-US" smtClean="0"/>
              <a:t>8/19/2024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481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742EE-B331-4632-BD10-A82FED6B6FC0}" type="datetime1">
              <a:rPr lang="en-US" smtClean="0"/>
              <a:t>8/19/2024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5111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BA835-D13F-49F4-8F11-5D576AC65FAD}" type="datetime1">
              <a:rPr lang="en-US" smtClean="0"/>
              <a:t>8/19/2024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269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D1799-ACB5-4CB2-86A2-5C574F1C8706}" type="datetime1">
              <a:rPr lang="en-US" smtClean="0"/>
              <a:t>8/19/2024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37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DD0D6-7A82-473E-879B-C6ECD6CCCFEC}" type="datetime1">
              <a:rPr lang="en-US" smtClean="0"/>
              <a:t>8/19/2024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948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05E03-BC17-41A7-854C-DFAB672737DC}" type="datetime1">
              <a:rPr lang="en-US" smtClean="0"/>
              <a:t>8/19/2024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905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08324-A84C-4A45-93B6-78D079CCE772}" type="datetime1">
              <a:rPr lang="en-US" smtClean="0"/>
              <a:t>8/19/2024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384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  <p:sldLayoutId id="2147483704" r:id="rId17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18000"/>
                <a:satMod val="160000"/>
                <a:lumMod val="28000"/>
              </a:schemeClr>
              <a:schemeClr val="bg2">
                <a:tint val="95000"/>
                <a:satMod val="160000"/>
                <a:lumMod val="116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224DAC9-F626-D5AC-7B2C-539398AC0120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85000"/>
          </a:blip>
          <a:srcRect t="18796"/>
          <a:stretch/>
        </p:blipFill>
        <p:spPr>
          <a:xfrm>
            <a:off x="20" y="2030"/>
            <a:ext cx="12191980" cy="685597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3476303-160A-4DC3-81F1-6072CCAEEC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30"/>
            <a:ext cx="12192000" cy="6858000"/>
          </a:xfrm>
          <a:prstGeom prst="rect">
            <a:avLst/>
          </a:prstGeom>
          <a:gradFill flip="none" rotWithShape="1">
            <a:gsLst>
              <a:gs pos="32000">
                <a:schemeClr val="bg2">
                  <a:lumMod val="75000"/>
                  <a:alpha val="4000"/>
                </a:schemeClr>
              </a:gs>
              <a:gs pos="100000">
                <a:schemeClr val="bg2">
                  <a:lumMod val="40000"/>
                  <a:alpha val="66000"/>
                </a:schemeClr>
              </a:gs>
            </a:gsLst>
            <a:path path="circle">
              <a:fillToRect l="50000" t="5000" r="50000" b="95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92B1B090-BB76-4C46-9191-8857341C23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79272" y="1828800"/>
            <a:ext cx="8833456" cy="3200400"/>
          </a:xfrm>
          <a:prstGeom prst="rect">
            <a:avLst/>
          </a:prstGeom>
          <a:ln w="190500" cap="sq">
            <a:solidFill>
              <a:srgbClr val="FFFFFF"/>
            </a:solidFill>
            <a:miter lim="800000"/>
          </a:ln>
          <a:effectLst>
            <a:outerShdw blurRad="54991" dist="1778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EC9BD9-F946-D936-DE3E-1FEF2A64A4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41534" y="2011680"/>
            <a:ext cx="8354862" cy="1771180"/>
          </a:xfrm>
        </p:spPr>
        <p:txBody>
          <a:bodyPr>
            <a:normAutofit/>
          </a:bodyPr>
          <a:lstStyle/>
          <a:p>
            <a:r>
              <a:rPr lang="en-US" dirty="0"/>
              <a:t>ARRM 2025 Policy Agenda Preview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FC557A-9317-FA17-B6E6-A47F868E15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41533" y="3883069"/>
            <a:ext cx="8354863" cy="967228"/>
          </a:xfrm>
        </p:spPr>
        <p:txBody>
          <a:bodyPr>
            <a:normAutofit/>
          </a:bodyPr>
          <a:lstStyle/>
          <a:p>
            <a:r>
              <a:rPr lang="en-US"/>
              <a:t>2024  MOHR Legislative Retreat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481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18000"/>
                <a:satMod val="160000"/>
                <a:lumMod val="28000"/>
              </a:schemeClr>
              <a:schemeClr val="bg2">
                <a:tint val="95000"/>
                <a:satMod val="160000"/>
                <a:lumMod val="116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BF99D510-C769-4A3F-B1BF-0A2F3822AE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3795" y="838524"/>
            <a:ext cx="10276720" cy="5180951"/>
          </a:xfrm>
          <a:prstGeom prst="rect">
            <a:avLst/>
          </a:prstGeom>
          <a:solidFill>
            <a:srgbClr val="FFFFFF"/>
          </a:solidFill>
          <a:ln w="190500" cap="sq">
            <a:solidFill>
              <a:srgbClr val="FFFFFF"/>
            </a:solidFill>
            <a:miter lim="800000"/>
          </a:ln>
          <a:effectLst>
            <a:outerShdw blurRad="54991" dist="17780" dir="5400000" algn="ctr" rotWithShape="0">
              <a:schemeClr val="bg1">
                <a:alpha val="40000"/>
              </a:scheme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2DD38F0-3136-4D36-9445-AAF26688FF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71477" y="902327"/>
            <a:ext cx="10162848" cy="5053345"/>
          </a:xfrm>
          <a:prstGeom prst="rect">
            <a:avLst/>
          </a:prstGeom>
          <a:noFill/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0FDBBF-9589-8F7B-6D64-5429BCC44D0F}"/>
              </a:ext>
            </a:extLst>
          </p:cNvPr>
          <p:cNvSpPr>
            <a:spLocks/>
          </p:cNvSpPr>
          <p:nvPr/>
        </p:nvSpPr>
        <p:spPr>
          <a:xfrm>
            <a:off x="1856509" y="1205095"/>
            <a:ext cx="3502342" cy="693573"/>
          </a:xfrm>
          <a:prstGeom prst="rect">
            <a:avLst/>
          </a:prstGeom>
        </p:spPr>
        <p:txBody>
          <a:bodyPr/>
          <a:lstStyle/>
          <a:p>
            <a:pPr defTabSz="381853">
              <a:spcAft>
                <a:spcPts val="576"/>
              </a:spcAft>
            </a:pPr>
            <a:r>
              <a:rPr lang="en-US" sz="2688" kern="1200" dirty="0">
                <a:solidFill>
                  <a:srgbClr val="555555"/>
                </a:solidFill>
                <a:latin typeface="+mn-lt"/>
                <a:ea typeface="+mn-ea"/>
                <a:cs typeface="+mn-cs"/>
              </a:rPr>
              <a:t>Shared interest</a:t>
            </a:r>
            <a:endParaRPr lang="en-US" sz="28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9DF4E7B-C638-76AA-0B97-F223E1D316F3}"/>
              </a:ext>
            </a:extLst>
          </p:cNvPr>
          <p:cNvSpPr>
            <a:spLocks/>
          </p:cNvSpPr>
          <p:nvPr/>
        </p:nvSpPr>
        <p:spPr>
          <a:xfrm>
            <a:off x="1856509" y="2395753"/>
            <a:ext cx="3834471" cy="3257152"/>
          </a:xfrm>
          <a:prstGeom prst="rect">
            <a:avLst/>
          </a:prstGeom>
        </p:spPr>
        <p:txBody>
          <a:bodyPr/>
          <a:lstStyle/>
          <a:p>
            <a:pPr marL="238659" indent="-238659" defTabSz="381853">
              <a:spcAft>
                <a:spcPts val="576"/>
              </a:spcAft>
              <a:buFont typeface="Wingdings" panose="05000000000000000000" pitchFamily="2" charset="2"/>
              <a:buChar char="§"/>
            </a:pPr>
            <a:r>
              <a:rPr lang="en-US" sz="2000" kern="1200" dirty="0">
                <a:solidFill>
                  <a:srgbClr val="555555"/>
                </a:solidFill>
                <a:latin typeface="+mn-lt"/>
                <a:ea typeface="+mn-ea"/>
                <a:cs typeface="+mn-cs"/>
              </a:rPr>
              <a:t>Indirect Billing for IHS-T</a:t>
            </a:r>
          </a:p>
          <a:p>
            <a:pPr marL="238659" indent="-238659" defTabSz="381853">
              <a:spcAft>
                <a:spcPts val="576"/>
              </a:spcAft>
              <a:buFont typeface="Wingdings" panose="05000000000000000000" pitchFamily="2" charset="2"/>
              <a:buChar char="§"/>
            </a:pPr>
            <a:r>
              <a:rPr lang="en-US" sz="2000" kern="1200" dirty="0">
                <a:solidFill>
                  <a:srgbClr val="555555"/>
                </a:solidFill>
                <a:latin typeface="+mn-lt"/>
                <a:ea typeface="+mn-ea"/>
                <a:cs typeface="+mn-cs"/>
              </a:rPr>
              <a:t>BLA Bill: CWF; Supervisor Wage; Protect </a:t>
            </a:r>
            <a:r>
              <a:rPr lang="en-US" sz="2000" kern="1200">
                <a:solidFill>
                  <a:srgbClr val="555555"/>
                </a:solidFill>
                <a:latin typeface="+mn-lt"/>
                <a:ea typeface="+mn-ea"/>
                <a:cs typeface="+mn-cs"/>
              </a:rPr>
              <a:t>Scheduled Adjustments</a:t>
            </a:r>
            <a:endParaRPr lang="en-US" sz="2000" kern="1200" dirty="0">
              <a:solidFill>
                <a:srgbClr val="555555"/>
              </a:solidFill>
              <a:latin typeface="+mn-lt"/>
              <a:ea typeface="+mn-ea"/>
              <a:cs typeface="+mn-cs"/>
            </a:endParaRPr>
          </a:p>
          <a:p>
            <a:pPr marL="238659" indent="-238659" defTabSz="381853">
              <a:spcAft>
                <a:spcPts val="576"/>
              </a:spcAft>
              <a:buFont typeface="Wingdings" panose="05000000000000000000" pitchFamily="2" charset="2"/>
              <a:buChar char="§"/>
            </a:pPr>
            <a:r>
              <a:rPr lang="en-US" sz="2000" kern="1200" dirty="0">
                <a:solidFill>
                  <a:srgbClr val="555555"/>
                </a:solidFill>
                <a:latin typeface="+mn-lt"/>
                <a:ea typeface="+mn-ea"/>
                <a:cs typeface="+mn-cs"/>
              </a:rPr>
              <a:t>Rate Exceptions: Maintain Exceptions That Help People Succeed; Address Shared Hours </a:t>
            </a:r>
          </a:p>
          <a:p>
            <a:pPr marL="285750" lvl="3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0D84906-67B9-F0F9-DAC2-BCA412885F6F}"/>
              </a:ext>
            </a:extLst>
          </p:cNvPr>
          <p:cNvSpPr>
            <a:spLocks/>
          </p:cNvSpPr>
          <p:nvPr/>
        </p:nvSpPr>
        <p:spPr>
          <a:xfrm>
            <a:off x="6096000" y="1200226"/>
            <a:ext cx="3502342" cy="693573"/>
          </a:xfrm>
          <a:prstGeom prst="rect">
            <a:avLst/>
          </a:prstGeom>
        </p:spPr>
        <p:txBody>
          <a:bodyPr/>
          <a:lstStyle/>
          <a:p>
            <a:pPr defTabSz="381853">
              <a:spcAft>
                <a:spcPts val="576"/>
              </a:spcAft>
            </a:pPr>
            <a:r>
              <a:rPr lang="en-US" sz="2688" kern="1200" dirty="0">
                <a:solidFill>
                  <a:srgbClr val="555555"/>
                </a:solidFill>
                <a:latin typeface="+mn-lt"/>
                <a:ea typeface="+mn-ea"/>
                <a:cs typeface="+mn-cs"/>
              </a:rPr>
              <a:t>Residential Interest</a:t>
            </a:r>
            <a:endParaRPr lang="en-US" sz="2800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FFEB30A-ADAC-4CBB-52B9-3DAF6E6645C8}"/>
              </a:ext>
            </a:extLst>
          </p:cNvPr>
          <p:cNvSpPr>
            <a:spLocks/>
          </p:cNvSpPr>
          <p:nvPr/>
        </p:nvSpPr>
        <p:spPr>
          <a:xfrm>
            <a:off x="6299200" y="2395753"/>
            <a:ext cx="4036291" cy="3257151"/>
          </a:xfrm>
          <a:prstGeom prst="rect">
            <a:avLst/>
          </a:prstGeom>
        </p:spPr>
        <p:txBody>
          <a:bodyPr/>
          <a:lstStyle/>
          <a:p>
            <a:pPr marL="238659" indent="-238659" defTabSz="381853">
              <a:spcAft>
                <a:spcPts val="576"/>
              </a:spcAft>
              <a:buFont typeface="Wingdings" panose="05000000000000000000" pitchFamily="2" charset="2"/>
              <a:buChar char="§"/>
            </a:pPr>
            <a:r>
              <a:rPr lang="en-US" sz="2000" kern="1200">
                <a:solidFill>
                  <a:srgbClr val="555555"/>
                </a:solidFill>
                <a:latin typeface="+mn-lt"/>
                <a:ea typeface="+mn-ea"/>
                <a:cs typeface="+mn-cs"/>
              </a:rPr>
              <a:t>Family Foster Care Rate Tiers</a:t>
            </a:r>
          </a:p>
          <a:p>
            <a:pPr marL="238659" indent="-238659" defTabSz="381853">
              <a:spcAft>
                <a:spcPts val="576"/>
              </a:spcAft>
              <a:buFont typeface="Wingdings" panose="05000000000000000000" pitchFamily="2" charset="2"/>
              <a:buChar char="§"/>
            </a:pPr>
            <a:r>
              <a:rPr lang="en-US" sz="2000" kern="1200">
                <a:solidFill>
                  <a:srgbClr val="555555"/>
                </a:solidFill>
                <a:latin typeface="+mn-lt"/>
                <a:ea typeface="+mn-ea"/>
                <a:cs typeface="+mn-cs"/>
              </a:rPr>
              <a:t>Out-of-Home Respite for Children in Unlicensed Settings</a:t>
            </a:r>
          </a:p>
          <a:p>
            <a:pPr marL="238659" indent="-238659" defTabSz="381853">
              <a:spcAft>
                <a:spcPts val="576"/>
              </a:spcAft>
              <a:buFont typeface="Wingdings" panose="05000000000000000000" pitchFamily="2" charset="2"/>
              <a:buChar char="§"/>
            </a:pPr>
            <a:r>
              <a:rPr lang="en-US" sz="2000" kern="1200">
                <a:solidFill>
                  <a:srgbClr val="555555"/>
                </a:solidFill>
                <a:latin typeface="+mn-lt"/>
                <a:ea typeface="+mn-ea"/>
                <a:cs typeface="+mn-cs"/>
              </a:rPr>
              <a:t>Housing Supports Rate Determination</a:t>
            </a:r>
          </a:p>
          <a:p>
            <a:pPr marL="238659" indent="-238659" defTabSz="381853">
              <a:spcAft>
                <a:spcPts val="576"/>
              </a:spcAft>
              <a:buFont typeface="Wingdings" panose="05000000000000000000" pitchFamily="2" charset="2"/>
              <a:buChar char="§"/>
            </a:pPr>
            <a:r>
              <a:rPr lang="en-US" sz="2000" kern="1200">
                <a:solidFill>
                  <a:srgbClr val="555555"/>
                </a:solidFill>
                <a:latin typeface="+mn-lt"/>
                <a:ea typeface="+mn-ea"/>
                <a:cs typeface="+mn-cs"/>
              </a:rPr>
              <a:t>“Narcan Law” Modification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566897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TM04033921[[fn=Damask]]</Template>
  <TotalTime>932</TotalTime>
  <Words>62</Words>
  <Application>Microsoft Office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Bookman Old Style</vt:lpstr>
      <vt:lpstr>Calibri</vt:lpstr>
      <vt:lpstr>Rockwell</vt:lpstr>
      <vt:lpstr>Wingdings</vt:lpstr>
      <vt:lpstr>Damask</vt:lpstr>
      <vt:lpstr>ARRM 2025 Policy Agenda Preview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Schluttenhofer, Lori</dc:creator>
  <cp:lastModifiedBy>Simons, Anni</cp:lastModifiedBy>
  <cp:revision>2</cp:revision>
  <dcterms:created xsi:type="dcterms:W3CDTF">2024-08-15T21:14:40Z</dcterms:created>
  <dcterms:modified xsi:type="dcterms:W3CDTF">2024-08-19T13:23:20Z</dcterms:modified>
</cp:coreProperties>
</file>