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5"/>
  </p:notesMasterIdLst>
  <p:handoutMasterIdLst>
    <p:handoutMasterId r:id="rId26"/>
  </p:handoutMasterIdLst>
  <p:sldIdLst>
    <p:sldId id="432" r:id="rId5"/>
    <p:sldId id="383" r:id="rId6"/>
    <p:sldId id="413" r:id="rId7"/>
    <p:sldId id="391" r:id="rId8"/>
    <p:sldId id="414" r:id="rId9"/>
    <p:sldId id="433" r:id="rId10"/>
    <p:sldId id="416" r:id="rId11"/>
    <p:sldId id="425" r:id="rId12"/>
    <p:sldId id="426" r:id="rId13"/>
    <p:sldId id="424" r:id="rId14"/>
    <p:sldId id="428" r:id="rId15"/>
    <p:sldId id="434" r:id="rId16"/>
    <p:sldId id="429" r:id="rId17"/>
    <p:sldId id="419" r:id="rId18"/>
    <p:sldId id="406" r:id="rId19"/>
    <p:sldId id="427" r:id="rId20"/>
    <p:sldId id="430" r:id="rId21"/>
    <p:sldId id="431" r:id="rId22"/>
    <p:sldId id="412" r:id="rId23"/>
    <p:sldId id="3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autoAdjust="0"/>
  </p:normalViewPr>
  <p:slideViewPr>
    <p:cSldViewPr snapToGrid="0">
      <p:cViewPr varScale="1">
        <p:scale>
          <a:sx n="80" d="100"/>
          <a:sy n="80" d="100"/>
        </p:scale>
        <p:origin x="662"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Miner" userId="5bb2bf76-6690-4919-9257-ce4bad9b27b9" providerId="ADAL" clId="{E5D5A311-7D57-41A0-9C5E-E1A0B5E8757B}"/>
    <pc:docChg chg="modSld">
      <pc:chgData name="Mike Miner" userId="5bb2bf76-6690-4919-9257-ce4bad9b27b9" providerId="ADAL" clId="{E5D5A311-7D57-41A0-9C5E-E1A0B5E8757B}" dt="2024-08-22T16:56:03.959" v="1" actId="20577"/>
      <pc:docMkLst>
        <pc:docMk/>
      </pc:docMkLst>
      <pc:sldChg chg="modSp mod">
        <pc:chgData name="Mike Miner" userId="5bb2bf76-6690-4919-9257-ce4bad9b27b9" providerId="ADAL" clId="{E5D5A311-7D57-41A0-9C5E-E1A0B5E8757B}" dt="2024-08-22T16:56:03.959" v="1" actId="20577"/>
        <pc:sldMkLst>
          <pc:docMk/>
          <pc:sldMk cId="541186781" sldId="426"/>
        </pc:sldMkLst>
        <pc:spChg chg="mod">
          <ac:chgData name="Mike Miner" userId="5bb2bf76-6690-4919-9257-ce4bad9b27b9" providerId="ADAL" clId="{E5D5A311-7D57-41A0-9C5E-E1A0B5E8757B}" dt="2024-08-22T16:56:03.959" v="1" actId="20577"/>
          <ac:spMkLst>
            <pc:docMk/>
            <pc:sldMk cId="541186781" sldId="426"/>
            <ac:spMk id="3" creationId="{DAF3741F-1898-CB7C-DC9B-B03E5F0B41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8/22/2024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8/22/2024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42458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5856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33190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427052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mikeg@Newtrax.org" TargetMode="External"/><Relationship Id="rId2" Type="http://schemas.openxmlformats.org/officeDocument/2006/relationships/hyperlink" Target="mailto:tschmutzer@phase-industries.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35C9-1DFC-FDBA-94F9-E79A193AFD5E}"/>
              </a:ext>
            </a:extLst>
          </p:cNvPr>
          <p:cNvSpPr>
            <a:spLocks noGrp="1"/>
          </p:cNvSpPr>
          <p:nvPr>
            <p:ph type="title"/>
          </p:nvPr>
        </p:nvSpPr>
        <p:spPr/>
        <p:txBody>
          <a:bodyPr/>
          <a:lstStyle/>
          <a:p>
            <a:r>
              <a:rPr lang="en-US" dirty="0"/>
              <a:t>GAC Transportation Subcommittee</a:t>
            </a:r>
          </a:p>
        </p:txBody>
      </p:sp>
      <p:sp>
        <p:nvSpPr>
          <p:cNvPr id="3" name="Content Placeholder 2">
            <a:extLst>
              <a:ext uri="{FF2B5EF4-FFF2-40B4-BE49-F238E27FC236}">
                <a16:creationId xmlns:a16="http://schemas.microsoft.com/office/drawing/2014/main" id="{1BDACB5C-CD3A-E671-1C9D-D9B1FE414F12}"/>
              </a:ext>
            </a:extLst>
          </p:cNvPr>
          <p:cNvSpPr>
            <a:spLocks noGrp="1"/>
          </p:cNvSpPr>
          <p:nvPr>
            <p:ph sz="quarter" idx="13"/>
          </p:nvPr>
        </p:nvSpPr>
        <p:spPr>
          <a:xfrm>
            <a:off x="5879431" y="2249924"/>
            <a:ext cx="5149516" cy="3699328"/>
          </a:xfrm>
        </p:spPr>
        <p:txBody>
          <a:bodyPr>
            <a:normAutofit fontScale="32500" lnSpcReduction="20000"/>
          </a:bodyPr>
          <a:lstStyle/>
          <a:p>
            <a:pPr marL="0" indent="0" algn="ctr">
              <a:buNone/>
            </a:pPr>
            <a:r>
              <a:rPr lang="en-US" sz="4900" b="1" u="sng" dirty="0">
                <a:solidFill>
                  <a:schemeClr val="bg1"/>
                </a:solidFill>
              </a:rPr>
              <a:t>MOHR GAC Transportation Subcommittee Members:</a:t>
            </a:r>
          </a:p>
          <a:p>
            <a:pPr algn="ctr"/>
            <a:endParaRPr lang="en-US" sz="2400" b="1" u="sng" dirty="0">
              <a:solidFill>
                <a:schemeClr val="bg1"/>
              </a:solidFill>
            </a:endParaRPr>
          </a:p>
          <a:p>
            <a:pPr marL="914400" indent="-282575">
              <a:lnSpc>
                <a:spcPct val="120000"/>
              </a:lnSpc>
              <a:spcBef>
                <a:spcPts val="0"/>
              </a:spcBef>
            </a:pPr>
            <a:r>
              <a:rPr lang="en-US" sz="4400" dirty="0">
                <a:solidFill>
                  <a:schemeClr val="bg1"/>
                </a:solidFill>
              </a:rPr>
              <a:t>Mike Greenbaum, </a:t>
            </a:r>
            <a:r>
              <a:rPr lang="en-US" sz="4400" dirty="0" err="1">
                <a:solidFill>
                  <a:schemeClr val="bg1"/>
                </a:solidFill>
              </a:rPr>
              <a:t>Newtrax</a:t>
            </a:r>
            <a:endParaRPr lang="en-US" sz="4400" dirty="0">
              <a:solidFill>
                <a:schemeClr val="bg1"/>
              </a:solidFill>
            </a:endParaRPr>
          </a:p>
          <a:p>
            <a:pPr marL="914400" indent="-282575">
              <a:lnSpc>
                <a:spcPct val="120000"/>
              </a:lnSpc>
              <a:spcBef>
                <a:spcPts val="0"/>
              </a:spcBef>
            </a:pPr>
            <a:r>
              <a:rPr lang="en-US" sz="4400" dirty="0">
                <a:solidFill>
                  <a:schemeClr val="bg1"/>
                </a:solidFill>
              </a:rPr>
              <a:t>Elizabeth Schear, Advance Opportunities</a:t>
            </a:r>
          </a:p>
          <a:p>
            <a:pPr marL="914400" indent="-282575">
              <a:lnSpc>
                <a:spcPct val="120000"/>
              </a:lnSpc>
              <a:spcBef>
                <a:spcPts val="0"/>
              </a:spcBef>
            </a:pPr>
            <a:r>
              <a:rPr lang="en-US" sz="4400" dirty="0">
                <a:solidFill>
                  <a:schemeClr val="bg1"/>
                </a:solidFill>
              </a:rPr>
              <a:t>Jennifer Freeburg, N.E. Contemporary Services</a:t>
            </a:r>
          </a:p>
          <a:p>
            <a:pPr marL="914400" indent="-282575">
              <a:lnSpc>
                <a:spcPct val="120000"/>
              </a:lnSpc>
              <a:spcBef>
                <a:spcPts val="0"/>
              </a:spcBef>
            </a:pPr>
            <a:r>
              <a:rPr lang="en-US" sz="4400" dirty="0">
                <a:solidFill>
                  <a:schemeClr val="bg1"/>
                </a:solidFill>
              </a:rPr>
              <a:t>Ryan Nelson, Rise</a:t>
            </a:r>
          </a:p>
          <a:p>
            <a:pPr marL="914400" indent="-282575">
              <a:lnSpc>
                <a:spcPct val="120000"/>
              </a:lnSpc>
              <a:spcBef>
                <a:spcPts val="0"/>
              </a:spcBef>
            </a:pPr>
            <a:r>
              <a:rPr lang="en-US" sz="4400" dirty="0">
                <a:solidFill>
                  <a:schemeClr val="bg1"/>
                </a:solidFill>
              </a:rPr>
              <a:t>Tim </a:t>
            </a:r>
            <a:r>
              <a:rPr lang="en-US" sz="4400" dirty="0" err="1">
                <a:solidFill>
                  <a:schemeClr val="bg1"/>
                </a:solidFill>
              </a:rPr>
              <a:t>Schmutzer</a:t>
            </a:r>
            <a:r>
              <a:rPr lang="en-US" sz="4400" dirty="0">
                <a:solidFill>
                  <a:schemeClr val="bg1"/>
                </a:solidFill>
              </a:rPr>
              <a:t>, PHASE-Industries</a:t>
            </a:r>
          </a:p>
          <a:p>
            <a:pPr marL="914400" indent="-282575">
              <a:lnSpc>
                <a:spcPct val="120000"/>
              </a:lnSpc>
              <a:spcBef>
                <a:spcPts val="0"/>
              </a:spcBef>
            </a:pPr>
            <a:r>
              <a:rPr lang="en-US" sz="4400" dirty="0">
                <a:solidFill>
                  <a:schemeClr val="bg1"/>
                </a:solidFill>
              </a:rPr>
              <a:t>Lori </a:t>
            </a:r>
            <a:r>
              <a:rPr lang="en-US" sz="4400" dirty="0" err="1">
                <a:solidFill>
                  <a:schemeClr val="bg1"/>
                </a:solidFill>
              </a:rPr>
              <a:t>Schluttenhofer</a:t>
            </a:r>
            <a:r>
              <a:rPr lang="en-US" sz="4400" dirty="0">
                <a:solidFill>
                  <a:schemeClr val="bg1"/>
                </a:solidFill>
              </a:rPr>
              <a:t>, Opportunity Partners</a:t>
            </a:r>
          </a:p>
          <a:p>
            <a:pPr marL="914400" indent="-282575">
              <a:lnSpc>
                <a:spcPct val="120000"/>
              </a:lnSpc>
              <a:spcBef>
                <a:spcPts val="0"/>
              </a:spcBef>
            </a:pPr>
            <a:r>
              <a:rPr lang="en-US" sz="4400" dirty="0">
                <a:solidFill>
                  <a:schemeClr val="bg1"/>
                </a:solidFill>
              </a:rPr>
              <a:t>Hope Donald, Opportunity Partners</a:t>
            </a:r>
          </a:p>
          <a:p>
            <a:pPr marL="914400" indent="-282575">
              <a:lnSpc>
                <a:spcPct val="120000"/>
              </a:lnSpc>
              <a:spcBef>
                <a:spcPts val="0"/>
              </a:spcBef>
            </a:pPr>
            <a:r>
              <a:rPr lang="en-US" sz="4400" dirty="0">
                <a:solidFill>
                  <a:schemeClr val="bg1"/>
                </a:solidFill>
              </a:rPr>
              <a:t>Karen Herman, </a:t>
            </a:r>
            <a:r>
              <a:rPr lang="en-US" sz="4400" dirty="0" err="1">
                <a:solidFill>
                  <a:schemeClr val="bg1"/>
                </a:solidFill>
              </a:rPr>
              <a:t>Udac</a:t>
            </a:r>
            <a:endParaRPr lang="en-US" sz="4400" dirty="0">
              <a:solidFill>
                <a:schemeClr val="bg1"/>
              </a:solidFill>
            </a:endParaRPr>
          </a:p>
          <a:p>
            <a:pPr marL="914400" indent="-282575">
              <a:lnSpc>
                <a:spcPct val="120000"/>
              </a:lnSpc>
              <a:spcBef>
                <a:spcPts val="0"/>
              </a:spcBef>
            </a:pPr>
            <a:r>
              <a:rPr lang="en-US" sz="4400" dirty="0">
                <a:solidFill>
                  <a:schemeClr val="bg1"/>
                </a:solidFill>
              </a:rPr>
              <a:t>Ann Dahl, </a:t>
            </a:r>
            <a:r>
              <a:rPr lang="en-US" sz="4400" dirty="0" err="1">
                <a:solidFill>
                  <a:schemeClr val="bg1"/>
                </a:solidFill>
              </a:rPr>
              <a:t>Udac</a:t>
            </a:r>
            <a:endParaRPr lang="en-US" sz="4400" dirty="0">
              <a:solidFill>
                <a:schemeClr val="bg1"/>
              </a:solidFill>
            </a:endParaRPr>
          </a:p>
          <a:p>
            <a:pPr marL="914400" indent="-282575">
              <a:lnSpc>
                <a:spcPct val="120000"/>
              </a:lnSpc>
              <a:spcBef>
                <a:spcPts val="0"/>
              </a:spcBef>
            </a:pPr>
            <a:r>
              <a:rPr lang="en-US" sz="4400" dirty="0">
                <a:solidFill>
                  <a:schemeClr val="bg1"/>
                </a:solidFill>
              </a:rPr>
              <a:t>Nova </a:t>
            </a:r>
            <a:r>
              <a:rPr lang="en-US" sz="4400" dirty="0" err="1">
                <a:solidFill>
                  <a:schemeClr val="bg1"/>
                </a:solidFill>
              </a:rPr>
              <a:t>Senarighi</a:t>
            </a:r>
            <a:r>
              <a:rPr lang="en-US" sz="4400" dirty="0">
                <a:solidFill>
                  <a:schemeClr val="bg1"/>
                </a:solidFill>
              </a:rPr>
              <a:t>, </a:t>
            </a:r>
            <a:r>
              <a:rPr lang="en-US" sz="4400" dirty="0" err="1">
                <a:solidFill>
                  <a:schemeClr val="bg1"/>
                </a:solidFill>
              </a:rPr>
              <a:t>Udac</a:t>
            </a:r>
            <a:endParaRPr lang="en-US" sz="4400" dirty="0">
              <a:solidFill>
                <a:schemeClr val="bg1"/>
              </a:solidFill>
            </a:endParaRPr>
          </a:p>
          <a:p>
            <a:pPr marL="914400" indent="-282575">
              <a:lnSpc>
                <a:spcPct val="120000"/>
              </a:lnSpc>
              <a:spcBef>
                <a:spcPts val="0"/>
              </a:spcBef>
            </a:pPr>
            <a:r>
              <a:rPr lang="en-US" sz="4400" dirty="0">
                <a:solidFill>
                  <a:schemeClr val="bg1"/>
                </a:solidFill>
              </a:rPr>
              <a:t>Bob Platz, Lifeworks</a:t>
            </a:r>
          </a:p>
          <a:p>
            <a:endParaRPr lang="en-US" dirty="0"/>
          </a:p>
        </p:txBody>
      </p:sp>
      <p:pic>
        <p:nvPicPr>
          <p:cNvPr id="4" name="Picture 3">
            <a:extLst>
              <a:ext uri="{FF2B5EF4-FFF2-40B4-BE49-F238E27FC236}">
                <a16:creationId xmlns:a16="http://schemas.microsoft.com/office/drawing/2014/main" id="{B6C576BB-8298-0EF9-CF4D-8A5B36917576}"/>
              </a:ext>
            </a:extLst>
          </p:cNvPr>
          <p:cNvPicPr>
            <a:picLocks noChangeAspect="1"/>
          </p:cNvPicPr>
          <p:nvPr/>
        </p:nvPicPr>
        <p:blipFill>
          <a:blip r:embed="rId2"/>
          <a:stretch>
            <a:fillRect/>
          </a:stretch>
        </p:blipFill>
        <p:spPr>
          <a:xfrm>
            <a:off x="1431030" y="2539538"/>
            <a:ext cx="3952186" cy="2223104"/>
          </a:xfrm>
          <a:prstGeom prst="rect">
            <a:avLst/>
          </a:prstGeom>
          <a:ln>
            <a:solidFill>
              <a:schemeClr val="accent1">
                <a:lumMod val="50000"/>
              </a:schemeClr>
            </a:solidFill>
          </a:ln>
        </p:spPr>
      </p:pic>
    </p:spTree>
    <p:extLst>
      <p:ext uri="{BB962C8B-B14F-4D97-AF65-F5344CB8AC3E}">
        <p14:creationId xmlns:p14="http://schemas.microsoft.com/office/powerpoint/2010/main" val="63452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D13E-0284-84EB-3BD9-2ED965C7BBE3}"/>
              </a:ext>
            </a:extLst>
          </p:cNvPr>
          <p:cNvSpPr>
            <a:spLocks noGrp="1"/>
          </p:cNvSpPr>
          <p:nvPr>
            <p:ph type="title"/>
          </p:nvPr>
        </p:nvSpPr>
        <p:spPr/>
        <p:txBody>
          <a:bodyPr/>
          <a:lstStyle/>
          <a:p>
            <a:r>
              <a:rPr lang="en-US" sz="4400" dirty="0"/>
              <a:t>Person-Centered Coordination (PCC) Supports in Waiver Transportation</a:t>
            </a:r>
            <a:endParaRPr lang="en-US" dirty="0"/>
          </a:p>
        </p:txBody>
      </p:sp>
      <p:sp>
        <p:nvSpPr>
          <p:cNvPr id="3" name="Content Placeholder 2">
            <a:extLst>
              <a:ext uri="{FF2B5EF4-FFF2-40B4-BE49-F238E27FC236}">
                <a16:creationId xmlns:a16="http://schemas.microsoft.com/office/drawing/2014/main" id="{9729D04A-D462-F9B4-18E9-1CE0E0FCB86F}"/>
              </a:ext>
            </a:extLst>
          </p:cNvPr>
          <p:cNvSpPr>
            <a:spLocks noGrp="1"/>
          </p:cNvSpPr>
          <p:nvPr>
            <p:ph sz="quarter" idx="15"/>
          </p:nvPr>
        </p:nvSpPr>
        <p:spPr>
          <a:xfrm>
            <a:off x="594360" y="2676525"/>
            <a:ext cx="10522819" cy="3597470"/>
          </a:xfrm>
        </p:spPr>
        <p:txBody>
          <a:bodyPr>
            <a:normAutofit fontScale="92500" lnSpcReduction="20000"/>
          </a:bodyPr>
          <a:lstStyle/>
          <a:p>
            <a:pPr marL="342900" indent="-342900">
              <a:buFont typeface="Arial" panose="020B0604020202020204" pitchFamily="34" charset="0"/>
              <a:buChar char="•"/>
            </a:pPr>
            <a:r>
              <a:rPr lang="en-US" dirty="0">
                <a:solidFill>
                  <a:schemeClr val="bg1"/>
                </a:solidFill>
              </a:rPr>
              <a:t>PCC are those direct and indirect support activities provided to or for the individual to ensure successful provision of their trip(s) under the Waiver Transportation Program.</a:t>
            </a:r>
          </a:p>
          <a:p>
            <a:pPr marL="342900" indent="-342900">
              <a:buFont typeface="Arial" panose="020B0604020202020204" pitchFamily="34" charset="0"/>
              <a:buChar char="•"/>
            </a:pPr>
            <a:r>
              <a:rPr lang="en-US" dirty="0">
                <a:solidFill>
                  <a:schemeClr val="bg1"/>
                </a:solidFill>
              </a:rPr>
              <a:t>PCC are person-specific, and person-centered.  PCC do no include the cost of the operation of the vehicle on which the person is transported.</a:t>
            </a:r>
          </a:p>
          <a:p>
            <a:pPr marL="342900" indent="-342900">
              <a:buFont typeface="Arial" panose="020B0604020202020204" pitchFamily="34" charset="0"/>
              <a:buChar char="•"/>
            </a:pPr>
            <a:r>
              <a:rPr lang="en-US" dirty="0">
                <a:solidFill>
                  <a:schemeClr val="bg1"/>
                </a:solidFill>
              </a:rPr>
              <a:t>PCC Supports are often unrecognized as cost-drivers by lead agencies, funders and even provider organizations.</a:t>
            </a:r>
          </a:p>
          <a:p>
            <a:pPr marL="342900" indent="-342900">
              <a:buFont typeface="Arial" panose="020B0604020202020204" pitchFamily="34" charset="0"/>
              <a:buChar char="•"/>
            </a:pPr>
            <a:r>
              <a:rPr lang="en-US" dirty="0">
                <a:solidFill>
                  <a:schemeClr val="bg1"/>
                </a:solidFill>
              </a:rPr>
              <a:t>Recognizing and pursuing equitable funding for PCC Supports rose in importance in late 2023, when Hennepin and other metro counties chose to isolate the reimbursement for PCC as part of pass-through transportation models.</a:t>
            </a:r>
          </a:p>
          <a:p>
            <a:pPr marL="342900" indent="-342900">
              <a:buFont typeface="Arial" panose="020B0604020202020204" pitchFamily="34" charset="0"/>
              <a:buChar char="•"/>
            </a:pPr>
            <a:r>
              <a:rPr lang="en-US" dirty="0">
                <a:solidFill>
                  <a:schemeClr val="bg1"/>
                </a:solidFill>
              </a:rPr>
              <a:t>Further, the State’s and Met Council’s approval of the Metro Move program, in which a non-245D licensed agency (a transit agency, in this case) became authorized to bill the Waiver directly for Waiver Transportation.</a:t>
            </a:r>
          </a:p>
          <a:p>
            <a:endParaRPr lang="en-US" dirty="0"/>
          </a:p>
        </p:txBody>
      </p:sp>
    </p:spTree>
    <p:extLst>
      <p:ext uri="{BB962C8B-B14F-4D97-AF65-F5344CB8AC3E}">
        <p14:creationId xmlns:p14="http://schemas.microsoft.com/office/powerpoint/2010/main" val="243314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D13E-0284-84EB-3BD9-2ED965C7BBE3}"/>
              </a:ext>
            </a:extLst>
          </p:cNvPr>
          <p:cNvSpPr>
            <a:spLocks noGrp="1"/>
          </p:cNvSpPr>
          <p:nvPr>
            <p:ph type="title"/>
          </p:nvPr>
        </p:nvSpPr>
        <p:spPr>
          <a:xfrm>
            <a:off x="594360" y="278129"/>
            <a:ext cx="9778365" cy="1326227"/>
          </a:xfrm>
        </p:spPr>
        <p:txBody>
          <a:bodyPr/>
          <a:lstStyle/>
          <a:p>
            <a:pPr algn="ctr"/>
            <a:r>
              <a:rPr lang="en-US" sz="3200" dirty="0"/>
              <a:t>PCC Guidance for 245D Providers and Lead Agencies in Authorizing Shared Provider Waiver Transportation</a:t>
            </a:r>
          </a:p>
        </p:txBody>
      </p:sp>
      <p:sp>
        <p:nvSpPr>
          <p:cNvPr id="3" name="Content Placeholder 2">
            <a:extLst>
              <a:ext uri="{FF2B5EF4-FFF2-40B4-BE49-F238E27FC236}">
                <a16:creationId xmlns:a16="http://schemas.microsoft.com/office/drawing/2014/main" id="{9729D04A-D462-F9B4-18E9-1CE0E0FCB86F}"/>
              </a:ext>
            </a:extLst>
          </p:cNvPr>
          <p:cNvSpPr>
            <a:spLocks noGrp="1"/>
          </p:cNvSpPr>
          <p:nvPr>
            <p:ph sz="quarter" idx="15"/>
          </p:nvPr>
        </p:nvSpPr>
        <p:spPr>
          <a:xfrm>
            <a:off x="594360" y="2726575"/>
            <a:ext cx="10522819" cy="3547420"/>
          </a:xfrm>
        </p:spPr>
        <p:txBody>
          <a:bodyPr>
            <a:normAutofit/>
          </a:bodyPr>
          <a:lstStyle/>
          <a:p>
            <a:pPr marL="342900" indent="-342900">
              <a:buFont typeface="Arial" panose="020B0604020202020204" pitchFamily="34" charset="0"/>
              <a:buChar char="•"/>
            </a:pPr>
            <a:r>
              <a:rPr lang="en-US" dirty="0"/>
              <a:t>The State’s approval of direct billing of Waiver Transportation by the Metro Move program means that the service components of a given Waiver Transportation trip will, at times, be shared among various providers.  This creates the need for lead agencies to authorize multiple units of Waiver Transportation (T2003) to different providers for the same trip, on the same day, for the same person.  For example, Metro Move may provide the vehicle, driver and actual transport of a person, while a 245D Licensed Provider may provide scheduling, coordination, and emergency preparedness supports to the same person for the same trip.  </a:t>
            </a:r>
          </a:p>
          <a:p>
            <a:endParaRPr lang="en-US" dirty="0"/>
          </a:p>
        </p:txBody>
      </p:sp>
    </p:spTree>
    <p:extLst>
      <p:ext uri="{BB962C8B-B14F-4D97-AF65-F5344CB8AC3E}">
        <p14:creationId xmlns:p14="http://schemas.microsoft.com/office/powerpoint/2010/main" val="223872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AFF0-1788-DBD1-BA74-DDB29DD0EE55}"/>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42D54031-34A9-3098-1C6C-47EC75B917D1}"/>
              </a:ext>
            </a:extLst>
          </p:cNvPr>
          <p:cNvSpPr>
            <a:spLocks noGrp="1"/>
          </p:cNvSpPr>
          <p:nvPr>
            <p:ph sz="quarter" idx="15"/>
          </p:nvPr>
        </p:nvSpPr>
        <p:spPr>
          <a:xfrm>
            <a:off x="594360" y="2676525"/>
            <a:ext cx="10686011" cy="3597470"/>
          </a:xfrm>
        </p:spPr>
        <p:txBody>
          <a:bodyPr>
            <a:normAutofit/>
          </a:bodyPr>
          <a:lstStyle/>
          <a:p>
            <a:pPr marL="342900" indent="-342900">
              <a:buFont typeface="Arial" panose="020B0604020202020204" pitchFamily="34" charset="0"/>
              <a:buChar char="•"/>
            </a:pPr>
            <a:r>
              <a:rPr lang="en-US" dirty="0"/>
              <a:t>Sharing responsibilities among providers in successfully supplying Waiver Transportation to a person is not new.  What is new, however, is the need for Lead Agencies to authorize separately the distinct functions of a Waiver Transportation trip across more than one provider via multiple Service Authorizations.</a:t>
            </a:r>
          </a:p>
          <a:p>
            <a:pPr marL="342900" indent="-342900">
              <a:buFont typeface="Arial" panose="020B0604020202020204" pitchFamily="34" charset="0"/>
              <a:buChar char="•"/>
            </a:pPr>
            <a:r>
              <a:rPr lang="en-US" dirty="0"/>
              <a:t>The following page contains a categorical listing of Waiver Transportation “Add-Ons”, in consideration of constructing a unique Waiver Transportation Rate for the Person-Centered Transportation Supports provided by a 245D Licensed Provider.  Specifically, these are applicable when Metro Move bills the Waiver directly for one part of the Waiver Transportation Service, and a 245D Licensed Provider bills for other parts of the Waiver Transportation Service.</a:t>
            </a:r>
          </a:p>
          <a:p>
            <a:endParaRPr lang="en-US" dirty="0"/>
          </a:p>
        </p:txBody>
      </p:sp>
    </p:spTree>
    <p:extLst>
      <p:ext uri="{BB962C8B-B14F-4D97-AF65-F5344CB8AC3E}">
        <p14:creationId xmlns:p14="http://schemas.microsoft.com/office/powerpoint/2010/main" val="9723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D13E-0284-84EB-3BD9-2ED965C7BBE3}"/>
              </a:ext>
            </a:extLst>
          </p:cNvPr>
          <p:cNvSpPr>
            <a:spLocks noGrp="1"/>
          </p:cNvSpPr>
          <p:nvPr>
            <p:ph type="title"/>
          </p:nvPr>
        </p:nvSpPr>
        <p:spPr>
          <a:xfrm>
            <a:off x="594360" y="278129"/>
            <a:ext cx="9778365" cy="555589"/>
          </a:xfrm>
        </p:spPr>
        <p:txBody>
          <a:bodyPr/>
          <a:lstStyle/>
          <a:p>
            <a:pPr algn="ctr"/>
            <a:r>
              <a:rPr lang="en-US" sz="1800" dirty="0"/>
              <a:t>PCC Guidance…</a:t>
            </a:r>
            <a:r>
              <a:rPr lang="en-US" sz="1800" i="1" dirty="0"/>
              <a:t>continued…</a:t>
            </a:r>
            <a:endParaRPr lang="en-US" sz="1800" dirty="0"/>
          </a:p>
        </p:txBody>
      </p:sp>
      <p:graphicFrame>
        <p:nvGraphicFramePr>
          <p:cNvPr id="4" name="Content Placeholder 3">
            <a:extLst>
              <a:ext uri="{FF2B5EF4-FFF2-40B4-BE49-F238E27FC236}">
                <a16:creationId xmlns:a16="http://schemas.microsoft.com/office/drawing/2014/main" id="{8785C293-BC09-456D-8BAE-D6D3B581A7BC}"/>
              </a:ext>
            </a:extLst>
          </p:cNvPr>
          <p:cNvGraphicFramePr>
            <a:graphicFrameLocks noGrp="1"/>
          </p:cNvGraphicFramePr>
          <p:nvPr>
            <p:ph sz="quarter" idx="15"/>
            <p:extLst>
              <p:ext uri="{D42A27DB-BD31-4B8C-83A1-F6EECF244321}">
                <p14:modId xmlns:p14="http://schemas.microsoft.com/office/powerpoint/2010/main" val="2412989148"/>
              </p:ext>
            </p:extLst>
          </p:nvPr>
        </p:nvGraphicFramePr>
        <p:xfrm>
          <a:off x="1344706" y="1039813"/>
          <a:ext cx="7736541" cy="5702299"/>
        </p:xfrm>
        <a:graphic>
          <a:graphicData uri="http://schemas.openxmlformats.org/drawingml/2006/table">
            <a:tbl>
              <a:tblPr/>
              <a:tblGrid>
                <a:gridCol w="207794">
                  <a:extLst>
                    <a:ext uri="{9D8B030D-6E8A-4147-A177-3AD203B41FA5}">
                      <a16:colId xmlns:a16="http://schemas.microsoft.com/office/drawing/2014/main" val="545754428"/>
                    </a:ext>
                  </a:extLst>
                </a:gridCol>
                <a:gridCol w="2047818">
                  <a:extLst>
                    <a:ext uri="{9D8B030D-6E8A-4147-A177-3AD203B41FA5}">
                      <a16:colId xmlns:a16="http://schemas.microsoft.com/office/drawing/2014/main" val="3433616770"/>
                    </a:ext>
                  </a:extLst>
                </a:gridCol>
                <a:gridCol w="5480929">
                  <a:extLst>
                    <a:ext uri="{9D8B030D-6E8A-4147-A177-3AD203B41FA5}">
                      <a16:colId xmlns:a16="http://schemas.microsoft.com/office/drawing/2014/main" val="1536479707"/>
                    </a:ext>
                  </a:extLst>
                </a:gridCol>
              </a:tblGrid>
              <a:tr h="473798">
                <a:tc gridSpan="3">
                  <a:txBody>
                    <a:bodyPr/>
                    <a:lstStyle/>
                    <a:p>
                      <a:pPr algn="ctr" fontAlgn="b"/>
                      <a:r>
                        <a:rPr lang="en-US" sz="800" b="1" i="0" u="none" strike="noStrike">
                          <a:solidFill>
                            <a:srgbClr val="000000"/>
                          </a:solidFill>
                          <a:effectLst/>
                          <a:latin typeface="Calibri" panose="020F0502020204030204" pitchFamily="34" charset="0"/>
                        </a:rPr>
                        <a:t>Categorical List of Person-Centered Transportation Coordination &amp; Support (PCC) Activities &amp; Cost Considerations </a:t>
                      </a:r>
                      <a:br>
                        <a:rPr lang="en-US" sz="800" b="1" i="0" u="none" strike="noStrike">
                          <a:solidFill>
                            <a:srgbClr val="000000"/>
                          </a:solidFill>
                          <a:effectLst/>
                          <a:latin typeface="Calibri" panose="020F0502020204030204" pitchFamily="34" charset="0"/>
                        </a:rPr>
                      </a:br>
                      <a:r>
                        <a:rPr lang="en-US" sz="700" b="1" i="0" u="none" strike="noStrike">
                          <a:solidFill>
                            <a:srgbClr val="000000"/>
                          </a:solidFill>
                          <a:effectLst/>
                          <a:latin typeface="Calibri" panose="020F0502020204030204" pitchFamily="34" charset="0"/>
                        </a:rPr>
                        <a:t>(Note: Refer to these PCC Add-Ons when billing for Waiver Transportation for same person/same trip is split between transportation provider (e.g., Metro Move) and 245D Licensed Provider)</a:t>
                      </a:r>
                      <a:endParaRPr lang="en-US" sz="800" b="1" i="0" u="none" strike="noStrike">
                        <a:solidFill>
                          <a:srgbClr val="000000"/>
                        </a:solidFill>
                        <a:effectLst/>
                        <a:latin typeface="Calibri" panose="020F0502020204030204" pitchFamily="34" charset="0"/>
                      </a:endParaRPr>
                    </a:p>
                  </a:txBody>
                  <a:tcPr marL="5574" marR="5574" marT="557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2921967"/>
                  </a:ext>
                </a:extLst>
              </a:tr>
              <a:tr h="434779">
                <a:tc>
                  <a:txBody>
                    <a:bodyPr/>
                    <a:lstStyle/>
                    <a:p>
                      <a:pPr algn="l" fontAlgn="b"/>
                      <a:r>
                        <a:rPr lang="en-US" sz="600" b="0" i="0" u="none" strike="noStrike">
                          <a:solidFill>
                            <a:srgbClr val="000000"/>
                          </a:solidFill>
                          <a:effectLst/>
                          <a:latin typeface="Calibri" panose="020F0502020204030204" pitchFamily="34" charset="0"/>
                        </a:rPr>
                        <a:t> </a:t>
                      </a:r>
                    </a:p>
                  </a:txBody>
                  <a:tcPr marL="5574" marR="5574" marT="55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Categories of Person-Centered Transportation Supports</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Detailed Menu of Person-Centered Transportation Supports provided by 245D Licensed Provider</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708690"/>
                  </a:ext>
                </a:extLst>
              </a:tr>
              <a:tr h="1527302">
                <a:tc>
                  <a:txBody>
                    <a:bodyPr/>
                    <a:lstStyle/>
                    <a:p>
                      <a:pPr algn="l" fontAlgn="ctr"/>
                      <a:r>
                        <a:rPr lang="en-US" sz="600" b="0" i="0" u="none" strike="noStrike" dirty="0">
                          <a:solidFill>
                            <a:srgbClr val="000000"/>
                          </a:solidFill>
                          <a:effectLst/>
                          <a:latin typeface="Calibri" panose="020F0502020204030204" pitchFamily="34" charset="0"/>
                        </a:rPr>
                        <a:t>1</a:t>
                      </a:r>
                    </a:p>
                  </a:txBody>
                  <a:tcPr marL="5574" marR="5574" marT="55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Basic Trip Scheduling Coordination:</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sng" strike="noStrike">
                          <a:solidFill>
                            <a:srgbClr val="000000"/>
                          </a:solidFill>
                          <a:effectLst/>
                          <a:latin typeface="Calibri" panose="020F0502020204030204" pitchFamily="34" charset="0"/>
                        </a:rPr>
                        <a:t>Assumes the following:</a:t>
                      </a:r>
                      <a:r>
                        <a:rPr lang="en-US" sz="600" b="0" i="0" u="none" strike="noStrike">
                          <a:solidFill>
                            <a:srgbClr val="000000"/>
                          </a:solidFill>
                          <a:effectLst/>
                          <a:latin typeface="Calibri" panose="020F0502020204030204" pitchFamily="34" charset="0"/>
                        </a:rPr>
                        <a:t> </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a) Consistent &amp; reliable schedule &amp; use of transit by the person;</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 </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b) person may require minimal assistance in setting up and scheduling the "first ride";</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c) person is mostly autonomous in accessing, communicating with and using transit;</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 </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d) 245D provider does have a contact at their agency for on-demand communication, should assistance/response be needed around the ride.  This occurs only periodically, and does not require a 245D staff to travel/provide in-person assistance;</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 </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e) transit provider is generally on-time (within a 10 minute window) with pick-ups and drop-offs;</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f) 245D provider does not expend resources in a permanent back-up transit option (e.g., agency vehicle).</a:t>
                      </a: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148590"/>
                  </a:ext>
                </a:extLst>
              </a:tr>
              <a:tr h="1226301">
                <a:tc>
                  <a:txBody>
                    <a:bodyPr/>
                    <a:lstStyle/>
                    <a:p>
                      <a:pPr algn="l" fontAlgn="ctr"/>
                      <a:r>
                        <a:rPr lang="en-US" sz="600" b="0" i="0" u="none" strike="noStrike">
                          <a:solidFill>
                            <a:srgbClr val="000000"/>
                          </a:solidFill>
                          <a:effectLst/>
                          <a:latin typeface="Calibri" panose="020F0502020204030204" pitchFamily="34" charset="0"/>
                        </a:rPr>
                        <a:t>2</a:t>
                      </a:r>
                    </a:p>
                  </a:txBody>
                  <a:tcPr marL="5574" marR="5574" marT="55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Intensive Trip Scheduling Coordination:</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sng" strike="noStrike">
                          <a:solidFill>
                            <a:srgbClr val="000000"/>
                          </a:solidFill>
                          <a:effectLst/>
                          <a:latin typeface="Calibri" panose="020F0502020204030204" pitchFamily="34" charset="0"/>
                        </a:rPr>
                        <a:t>Assumes any one or more of the following:</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a) Person needs regular assistance or support in scheduling and/or preparing for a ride;</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b) Person needs assistance, or the availability of assistance, due to reliability issues with transit provider;</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c) Person needs back-up transportation options "at the ready", including on-demand communication &amp; coordination of such by the 245D Licensed Provider;</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d) person needs assistance with  any applications/certifications, I.D. cards, fare cards, Standing Order requests and changes, or logistics of how fares get paid and re-loaded. </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209059"/>
                  </a:ext>
                </a:extLst>
              </a:tr>
              <a:tr h="484946">
                <a:tc>
                  <a:txBody>
                    <a:bodyPr/>
                    <a:lstStyle/>
                    <a:p>
                      <a:pPr algn="l" fontAlgn="ctr"/>
                      <a:r>
                        <a:rPr lang="en-US" sz="600" b="0" i="0" u="none" strike="noStrike">
                          <a:solidFill>
                            <a:srgbClr val="000000"/>
                          </a:solidFill>
                          <a:effectLst/>
                          <a:latin typeface="Calibri" panose="020F0502020204030204" pitchFamily="34" charset="0"/>
                        </a:rPr>
                        <a:t>3</a:t>
                      </a:r>
                    </a:p>
                  </a:txBody>
                  <a:tcPr marL="5574" marR="5574" marT="55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In-Person Assistance (i.e., DSP rider, DSP meeting person at vehicle/stop/etc.):</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sng" strike="noStrike">
                          <a:solidFill>
                            <a:srgbClr val="000000"/>
                          </a:solidFill>
                          <a:effectLst/>
                          <a:latin typeface="Calibri" panose="020F0502020204030204" pitchFamily="34" charset="0"/>
                        </a:rPr>
                        <a:t>Assumes any one or more of the following: </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a) Person needs in-person DSP/Staff support during the ride (or availability of such);</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b) Person needs in-person or remote DSP/Staff support in transition to/from vehicle and starting location/ending location.</a:t>
                      </a: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279663"/>
                  </a:ext>
                </a:extLst>
              </a:tr>
              <a:tr h="284279">
                <a:tc>
                  <a:txBody>
                    <a:bodyPr/>
                    <a:lstStyle/>
                    <a:p>
                      <a:pPr algn="l" fontAlgn="ctr"/>
                      <a:r>
                        <a:rPr lang="en-US" sz="600" b="0" i="0" u="none" strike="noStrike">
                          <a:solidFill>
                            <a:srgbClr val="000000"/>
                          </a:solidFill>
                          <a:effectLst/>
                          <a:latin typeface="Calibri" panose="020F0502020204030204" pitchFamily="34" charset="0"/>
                        </a:rPr>
                        <a:t>4</a:t>
                      </a:r>
                    </a:p>
                  </a:txBody>
                  <a:tcPr marL="5574" marR="5574" marT="55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Loading/Unloading in-person Assistance (not otherwise reimbursed by another service type):</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Assumes person needs in-person assistance in vehicle loading/unloading.</a:t>
                      </a: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268008"/>
                  </a:ext>
                </a:extLst>
              </a:tr>
              <a:tr h="819392">
                <a:tc>
                  <a:txBody>
                    <a:bodyPr/>
                    <a:lstStyle/>
                    <a:p>
                      <a:pPr algn="l" fontAlgn="ctr"/>
                      <a:r>
                        <a:rPr lang="en-US" sz="600" b="0" i="0" u="none" strike="noStrike">
                          <a:solidFill>
                            <a:srgbClr val="000000"/>
                          </a:solidFill>
                          <a:effectLst/>
                          <a:latin typeface="Calibri" panose="020F0502020204030204" pitchFamily="34" charset="0"/>
                        </a:rPr>
                        <a:t>5</a:t>
                      </a:r>
                    </a:p>
                  </a:txBody>
                  <a:tcPr marL="5574" marR="5574" marT="55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Safety Assist:</a:t>
                      </a:r>
                    </a:p>
                  </a:txBody>
                  <a:tcPr marL="5574" marR="5574" marT="5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sng" strike="noStrike">
                          <a:solidFill>
                            <a:srgbClr val="000000"/>
                          </a:solidFill>
                          <a:effectLst/>
                          <a:latin typeface="Calibri" panose="020F0502020204030204" pitchFamily="34" charset="0"/>
                        </a:rPr>
                        <a:t>Assumes any one or more of the following:</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a) Person has medical equipment, supplies or medication transported with them on the ride AND the 245D Provider is responsible to ensure the safe availability, use (if needed) and transport of these;</a:t>
                      </a:r>
                      <a:br>
                        <a:rPr lang="en-US" sz="600" b="0" i="0" u="none" strike="noStrike">
                          <a:solidFill>
                            <a:srgbClr val="000000"/>
                          </a:solidFill>
                          <a:effectLst/>
                          <a:latin typeface="Calibri" panose="020F0502020204030204" pitchFamily="34" charset="0"/>
                        </a:rPr>
                      </a:b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b) Person needs 245D Provider resources in preparing for and responding to critical events during a trip, such as accident, violence on vehicle, medical emergency, interpersonal conflict, risk of abuse mitigation measures, etc.</a:t>
                      </a: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416623"/>
                  </a:ext>
                </a:extLst>
              </a:tr>
              <a:tr h="451502">
                <a:tc>
                  <a:txBody>
                    <a:bodyPr/>
                    <a:lstStyle/>
                    <a:p>
                      <a:pPr algn="l" fontAlgn="b"/>
                      <a:r>
                        <a:rPr lang="en-US" sz="600" b="0" i="0" u="none" strike="noStrike">
                          <a:solidFill>
                            <a:srgbClr val="000000"/>
                          </a:solidFill>
                          <a:effectLst/>
                          <a:latin typeface="Calibri" panose="020F0502020204030204" pitchFamily="34" charset="0"/>
                        </a:rPr>
                        <a:t>6</a:t>
                      </a:r>
                    </a:p>
                  </a:txBody>
                  <a:tcPr marL="5574" marR="5574" marT="55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Accommodation Assist:</a:t>
                      </a: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Consideration of at unique accommodation and/or technology assistance required by the person and provided by the 245D Licensed Provider (e.g., provider follow-along in another vehicle, coordination around service animals, technology linking, real-time communication technology, mental health preparation support (e.g., addressing severe anxiety around transportation, etc.)</a:t>
                      </a:r>
                    </a:p>
                  </a:txBody>
                  <a:tcPr marL="5574" marR="5574" marT="55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020240"/>
                  </a:ext>
                </a:extLst>
              </a:tr>
            </a:tbl>
          </a:graphicData>
        </a:graphic>
      </p:graphicFrame>
    </p:spTree>
    <p:extLst>
      <p:ext uri="{BB962C8B-B14F-4D97-AF65-F5344CB8AC3E}">
        <p14:creationId xmlns:p14="http://schemas.microsoft.com/office/powerpoint/2010/main" val="188826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457200" y="380999"/>
            <a:ext cx="11592560" cy="381001"/>
          </a:xfrm>
        </p:spPr>
        <p:txBody>
          <a:bodyPr/>
          <a:lstStyle/>
          <a:p>
            <a:pPr algn="ctr"/>
            <a:r>
              <a:rPr lang="en-US" sz="3200" dirty="0"/>
              <a:t>Subcommittee Priority 3: </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619487" y="1036320"/>
            <a:ext cx="11267985" cy="3584352"/>
          </a:xfrm>
        </p:spPr>
        <p:txBody>
          <a:bodyPr>
            <a:normAutofit/>
          </a:bodyPr>
          <a:lstStyle/>
          <a:p>
            <a:pPr marL="342900" indent="-342900">
              <a:buFont typeface="Arial" panose="020B0604020202020204" pitchFamily="34" charset="0"/>
              <a:buChar char="•"/>
            </a:pPr>
            <a:r>
              <a:rPr lang="en-US" dirty="0">
                <a:solidFill>
                  <a:schemeClr val="bg1"/>
                </a:solidFill>
              </a:rPr>
              <a:t>Provide MOHR Member assistance via scheduled training session on accurately capturing &amp; reporting in-program transportation costs in DWRS Cost Reporting.</a:t>
            </a:r>
          </a:p>
          <a:p>
            <a:pPr algn="ctr"/>
            <a:endParaRPr lang="en-US" dirty="0"/>
          </a:p>
          <a:p>
            <a:pPr algn="ctr"/>
            <a:endParaRPr lang="en-US" dirty="0"/>
          </a:p>
          <a:p>
            <a:pPr algn="ctr"/>
            <a:r>
              <a:rPr lang="en-US" dirty="0">
                <a:solidFill>
                  <a:schemeClr val="bg1"/>
                </a:solidFill>
              </a:rPr>
              <a:t>This Priority was referred back to GAC and the MOHR Board in early 2024, for consideration of developing a more comprehensive provider DWRS Cost Reporting Training, beyond that which only includes transportation.</a:t>
            </a:r>
          </a:p>
        </p:txBody>
      </p:sp>
    </p:spTree>
    <p:extLst>
      <p:ext uri="{BB962C8B-B14F-4D97-AF65-F5344CB8AC3E}">
        <p14:creationId xmlns:p14="http://schemas.microsoft.com/office/powerpoint/2010/main" val="313715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575310" y="510739"/>
            <a:ext cx="5063490" cy="2354026"/>
          </a:xfrm>
        </p:spPr>
        <p:txBody>
          <a:bodyPr/>
          <a:lstStyle/>
          <a:p>
            <a:r>
              <a:rPr lang="en-US" sz="3600" dirty="0"/>
              <a:t>Updates and Brief Overview of the MOHR Provider Waiver Transportation Resource Packet</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593725" y="3279775"/>
            <a:ext cx="5215404" cy="2994025"/>
          </a:xfrm>
        </p:spPr>
        <p:txBody>
          <a:bodyPr>
            <a:normAutofit fontScale="85000" lnSpcReduction="20000"/>
          </a:bodyPr>
          <a:lstStyle/>
          <a:p>
            <a:r>
              <a:rPr lang="en-US" dirty="0"/>
              <a:t>Updated Resource Documents (See online MOHR 2024 Legislative Retreat Portal for each document):</a:t>
            </a:r>
          </a:p>
          <a:p>
            <a:pPr marL="457200" indent="-457200">
              <a:buFont typeface="+mj-lt"/>
              <a:buAutoNum type="arabicPeriod"/>
            </a:pPr>
            <a:r>
              <a:rPr lang="en-US" dirty="0"/>
              <a:t>Provider Resource Document on the chronology &amp; background of Market Rate Waiver Transportation;</a:t>
            </a:r>
          </a:p>
          <a:p>
            <a:pPr marL="457200" indent="-457200">
              <a:buFont typeface="+mj-lt"/>
              <a:buAutoNum type="arabicPeriod"/>
            </a:pPr>
            <a:r>
              <a:rPr lang="en-US" dirty="0"/>
              <a:t>Sample Provider letter to their lead agency to renegotiate Waiver Transportation Rates;</a:t>
            </a:r>
          </a:p>
          <a:p>
            <a:pPr marL="457200" indent="-457200">
              <a:buFont typeface="+mj-lt"/>
              <a:buAutoNum type="arabicPeriod"/>
            </a:pPr>
            <a:r>
              <a:rPr lang="en-US" dirty="0"/>
              <a:t>PCC Activities &amp; Cost Drivers (detailed outline)</a:t>
            </a:r>
          </a:p>
          <a:p>
            <a:pPr marL="457200" indent="-457200">
              <a:buFont typeface="+mj-lt"/>
              <a:buAutoNum type="arabicPeriod"/>
            </a:pPr>
            <a:r>
              <a:rPr lang="en-US" dirty="0"/>
              <a:t>Mean One-Way Waiver Transportation Provider Cost updated 8/2024 (SEE THIS POWERPOINT).</a:t>
            </a:r>
          </a:p>
          <a:p>
            <a:pPr marL="342900" indent="-342900">
              <a:buFont typeface="Arial" panose="020B0604020202020204" pitchFamily="34" charset="0"/>
              <a:buChar char="•"/>
            </a:pPr>
            <a:endParaRPr lang="en-US" dirty="0"/>
          </a:p>
          <a:p>
            <a:endParaRPr lang="en-US" dirty="0"/>
          </a:p>
        </p:txBody>
      </p:sp>
      <p:pic>
        <p:nvPicPr>
          <p:cNvPr id="5" name="Picture Placeholder 52" descr="Hanging lightbulbs">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 r="16"/>
          <a:stretch/>
        </p:blipFill>
        <p:spPr>
          <a:xfrm>
            <a:off x="6096000" y="0"/>
            <a:ext cx="6118225" cy="6858000"/>
          </a:xfrm>
        </p:spPr>
      </p:pic>
    </p:spTree>
    <p:extLst>
      <p:ext uri="{BB962C8B-B14F-4D97-AF65-F5344CB8AC3E}">
        <p14:creationId xmlns:p14="http://schemas.microsoft.com/office/powerpoint/2010/main" val="29836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D8A-342C-110C-8BF2-76F672E67713}"/>
              </a:ext>
            </a:extLst>
          </p:cNvPr>
          <p:cNvSpPr>
            <a:spLocks noGrp="1"/>
          </p:cNvSpPr>
          <p:nvPr>
            <p:ph type="title"/>
          </p:nvPr>
        </p:nvSpPr>
        <p:spPr>
          <a:xfrm>
            <a:off x="594360" y="278129"/>
            <a:ext cx="9778365" cy="1281730"/>
          </a:xfrm>
        </p:spPr>
        <p:txBody>
          <a:bodyPr/>
          <a:lstStyle/>
          <a:p>
            <a:pPr algn="ctr"/>
            <a:r>
              <a:rPr lang="en-US" dirty="0"/>
              <a:t>Waiver Transportation – Rate &amp; Shared Ride Updates</a:t>
            </a:r>
          </a:p>
        </p:txBody>
      </p:sp>
      <p:sp>
        <p:nvSpPr>
          <p:cNvPr id="3" name="Content Placeholder 2">
            <a:extLst>
              <a:ext uri="{FF2B5EF4-FFF2-40B4-BE49-F238E27FC236}">
                <a16:creationId xmlns:a16="http://schemas.microsoft.com/office/drawing/2014/main" id="{636A0301-76E6-8F26-90F7-04EC7A6D2469}"/>
              </a:ext>
            </a:extLst>
          </p:cNvPr>
          <p:cNvSpPr>
            <a:spLocks noGrp="1"/>
          </p:cNvSpPr>
          <p:nvPr>
            <p:ph sz="quarter" idx="15"/>
          </p:nvPr>
        </p:nvSpPr>
        <p:spPr>
          <a:xfrm>
            <a:off x="594360" y="2357718"/>
            <a:ext cx="9311640" cy="4222153"/>
          </a:xfrm>
        </p:spPr>
        <p:txBody>
          <a:bodyPr>
            <a:normAutofit/>
          </a:bodyPr>
          <a:lstStyle/>
          <a:p>
            <a:r>
              <a:rPr lang="en-US" sz="1800" u="sng" dirty="0"/>
              <a:t>FACTORS:</a:t>
            </a:r>
          </a:p>
          <a:p>
            <a:pPr marL="342900" indent="-342900">
              <a:buFont typeface="Arial" panose="020B0604020202020204" pitchFamily="34" charset="0"/>
              <a:buChar char="•"/>
            </a:pPr>
            <a:r>
              <a:rPr lang="en-US" sz="1800" dirty="0"/>
              <a:t>Need to move away from blended rates</a:t>
            </a:r>
          </a:p>
          <a:p>
            <a:pPr marL="342900" indent="-342900">
              <a:buFont typeface="Arial" panose="020B0604020202020204" pitchFamily="34" charset="0"/>
              <a:buChar char="•"/>
            </a:pPr>
            <a:r>
              <a:rPr lang="en-US" sz="1800" dirty="0"/>
              <a:t>Metro Move setting market rates in the metro area</a:t>
            </a:r>
          </a:p>
          <a:p>
            <a:pPr marL="342900" indent="-342900">
              <a:buFont typeface="Arial" panose="020B0604020202020204" pitchFamily="34" charset="0"/>
              <a:buChar char="•"/>
            </a:pPr>
            <a:r>
              <a:rPr lang="en-US" sz="1800" dirty="0"/>
              <a:t>Inflationary increase in costs (particularly with nearly 100% increases in bus prices)</a:t>
            </a:r>
          </a:p>
          <a:p>
            <a:r>
              <a:rPr lang="en-US" sz="1800" u="sng" dirty="0"/>
              <a:t>CONCLUSIONS:</a:t>
            </a:r>
          </a:p>
          <a:p>
            <a:pPr marL="342900" indent="-342900">
              <a:buFont typeface="Arial" panose="020B0604020202020204" pitchFamily="34" charset="0"/>
              <a:buChar char="•"/>
            </a:pPr>
            <a:r>
              <a:rPr lang="en-US" sz="1800" dirty="0"/>
              <a:t>Cost to provide any ride starts at nearly $20/one-way ride regardless of distance and need (cost to board vehicle)</a:t>
            </a:r>
          </a:p>
          <a:p>
            <a:pPr marL="342900" indent="-342900">
              <a:buFont typeface="Arial" panose="020B0604020202020204" pitchFamily="34" charset="0"/>
              <a:buChar char="•"/>
            </a:pPr>
            <a:r>
              <a:rPr lang="en-US" sz="1800" dirty="0"/>
              <a:t>Average ambulatory per ride cost when considering all factors approaching mid $20/range (2024 Mean Provider Cost for blended One-Way Trip = $25.63)</a:t>
            </a:r>
          </a:p>
          <a:p>
            <a:pPr marL="342900" indent="-342900">
              <a:buFont typeface="Arial" panose="020B0604020202020204" pitchFamily="34" charset="0"/>
              <a:buChar char="•"/>
            </a:pPr>
            <a:r>
              <a:rPr lang="en-US" sz="1800" dirty="0"/>
              <a:t>An additional 50% - 75% additional cost per ride cost for wheel-chair rides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9214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D8A-342C-110C-8BF2-76F672E67713}"/>
              </a:ext>
            </a:extLst>
          </p:cNvPr>
          <p:cNvSpPr>
            <a:spLocks noGrp="1"/>
          </p:cNvSpPr>
          <p:nvPr>
            <p:ph type="title"/>
          </p:nvPr>
        </p:nvSpPr>
        <p:spPr>
          <a:xfrm>
            <a:off x="594360" y="278129"/>
            <a:ext cx="9778365" cy="1281730"/>
          </a:xfrm>
        </p:spPr>
        <p:txBody>
          <a:bodyPr/>
          <a:lstStyle/>
          <a:p>
            <a:pPr algn="ctr"/>
            <a:r>
              <a:rPr lang="en-US" dirty="0"/>
              <a:t>Waiver Transportation – Rate &amp; Shared Ride Updates…</a:t>
            </a:r>
            <a:r>
              <a:rPr lang="en-US" i="1" dirty="0"/>
              <a:t>continued…</a:t>
            </a:r>
            <a:endParaRPr lang="en-US" dirty="0"/>
          </a:p>
        </p:txBody>
      </p:sp>
      <p:sp>
        <p:nvSpPr>
          <p:cNvPr id="3" name="Content Placeholder 2">
            <a:extLst>
              <a:ext uri="{FF2B5EF4-FFF2-40B4-BE49-F238E27FC236}">
                <a16:creationId xmlns:a16="http://schemas.microsoft.com/office/drawing/2014/main" id="{636A0301-76E6-8F26-90F7-04EC7A6D2469}"/>
              </a:ext>
            </a:extLst>
          </p:cNvPr>
          <p:cNvSpPr>
            <a:spLocks noGrp="1"/>
          </p:cNvSpPr>
          <p:nvPr>
            <p:ph sz="quarter" idx="15"/>
          </p:nvPr>
        </p:nvSpPr>
        <p:spPr>
          <a:xfrm>
            <a:off x="594360" y="2357718"/>
            <a:ext cx="9311640" cy="4222153"/>
          </a:xfrm>
        </p:spPr>
        <p:txBody>
          <a:bodyPr>
            <a:normAutofit fontScale="92500"/>
          </a:bodyPr>
          <a:lstStyle/>
          <a:p>
            <a:r>
              <a:rPr lang="en-US" sz="1800" u="sng" dirty="0"/>
              <a:t>CONCLUSIONS continued…</a:t>
            </a:r>
          </a:p>
          <a:p>
            <a:pPr marL="342900" indent="-342900">
              <a:buFont typeface="Arial" panose="020B0604020202020204" pitchFamily="34" charset="0"/>
              <a:buChar char="•"/>
            </a:pPr>
            <a:r>
              <a:rPr lang="en-US" sz="1800" dirty="0"/>
              <a:t>Cost to provide any bookend one-way trip starts at nearly $20/one-way ride regardless of distance and need (cost to board vehicle*).  </a:t>
            </a:r>
          </a:p>
          <a:p>
            <a:pPr marL="626364" lvl="1" indent="-342900"/>
            <a:r>
              <a:rPr lang="en-US" sz="1800" dirty="0"/>
              <a:t>*MCOTA workgroup exploring the study of a standard “boarding” rate for Waiver Transportation, with PCC Add-On categories &amp; costs (rate adjustments) identified per individual rider.</a:t>
            </a:r>
          </a:p>
          <a:p>
            <a:pPr marL="342900" indent="-342900">
              <a:buFont typeface="Arial" panose="020B0604020202020204" pitchFamily="34" charset="0"/>
              <a:buChar char="•"/>
            </a:pPr>
            <a:r>
              <a:rPr lang="en-US" sz="1800" dirty="0"/>
              <a:t>Average ambulatory per ride cost when considering all factors approaching mid $20/range (2024 Mean Provider Cost for blended One-Way Trip = $25.63)</a:t>
            </a:r>
          </a:p>
          <a:p>
            <a:pPr marL="342900" indent="-342900">
              <a:buFont typeface="Arial" panose="020B0604020202020204" pitchFamily="34" charset="0"/>
              <a:buChar char="•"/>
            </a:pPr>
            <a:r>
              <a:rPr lang="en-US" sz="1800" dirty="0"/>
              <a:t>An additional 50% - 75% additional cost per ride cost for wheel-chair rides.</a:t>
            </a:r>
          </a:p>
          <a:p>
            <a:pPr marL="342900" indent="-342900">
              <a:buFont typeface="Arial" panose="020B0604020202020204" pitchFamily="34" charset="0"/>
              <a:buChar char="•"/>
            </a:pPr>
            <a:r>
              <a:rPr lang="en-US" sz="1800" dirty="0"/>
              <a:t>Word of Caution: when negotiating T2003 Waiver Transportation, be sure lead agencies understand the difference between providers acting as a “pass through” entity (e.g., Metro Mobility), providers acting as transportation subcontracting entities (e.g., direct contract with a transit agency).  Provider costs are very different between the two---</a:t>
            </a:r>
            <a:r>
              <a:rPr lang="en-US" sz="1800" b="1" u="sng" dirty="0"/>
              <a:t>know your PCC activities &amp; associated costs when negotiating!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9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D8A-342C-110C-8BF2-76F672E67713}"/>
              </a:ext>
            </a:extLst>
          </p:cNvPr>
          <p:cNvSpPr>
            <a:spLocks noGrp="1"/>
          </p:cNvSpPr>
          <p:nvPr>
            <p:ph type="title"/>
          </p:nvPr>
        </p:nvSpPr>
        <p:spPr>
          <a:xfrm>
            <a:off x="594360" y="278129"/>
            <a:ext cx="9778365" cy="1281730"/>
          </a:xfrm>
        </p:spPr>
        <p:txBody>
          <a:bodyPr/>
          <a:lstStyle/>
          <a:p>
            <a:pPr algn="ctr"/>
            <a:r>
              <a:rPr lang="en-US" dirty="0"/>
              <a:t>Waiver Transportation – Rate &amp; Shared Ride Updates…</a:t>
            </a:r>
            <a:r>
              <a:rPr lang="en-US" i="1" dirty="0"/>
              <a:t>continued…</a:t>
            </a:r>
            <a:endParaRPr lang="en-US" dirty="0"/>
          </a:p>
        </p:txBody>
      </p:sp>
      <p:sp>
        <p:nvSpPr>
          <p:cNvPr id="3" name="Content Placeholder 2">
            <a:extLst>
              <a:ext uri="{FF2B5EF4-FFF2-40B4-BE49-F238E27FC236}">
                <a16:creationId xmlns:a16="http://schemas.microsoft.com/office/drawing/2014/main" id="{636A0301-76E6-8F26-90F7-04EC7A6D2469}"/>
              </a:ext>
            </a:extLst>
          </p:cNvPr>
          <p:cNvSpPr>
            <a:spLocks noGrp="1"/>
          </p:cNvSpPr>
          <p:nvPr>
            <p:ph sz="quarter" idx="15"/>
          </p:nvPr>
        </p:nvSpPr>
        <p:spPr>
          <a:xfrm>
            <a:off x="594360" y="2357718"/>
            <a:ext cx="9311640" cy="4222153"/>
          </a:xfrm>
        </p:spPr>
        <p:txBody>
          <a:bodyPr>
            <a:normAutofit fontScale="92500" lnSpcReduction="10000"/>
          </a:bodyPr>
          <a:lstStyle/>
          <a:p>
            <a:r>
              <a:rPr lang="en-US" sz="1800" u="sng" dirty="0"/>
              <a:t>CONCLUSIONS continued…:</a:t>
            </a:r>
          </a:p>
          <a:p>
            <a:pPr marL="342900" indent="-342900">
              <a:buFont typeface="Arial" panose="020B0604020202020204" pitchFamily="34" charset="0"/>
              <a:buChar char="•"/>
            </a:pPr>
            <a:r>
              <a:rPr lang="en-US" sz="1800" dirty="0"/>
              <a:t>Many providers and lead agencies are using tiered Waiver Transportation Rate Grids (e.g., the original “MOHR Transportation Rate Tool”).  </a:t>
            </a:r>
          </a:p>
          <a:p>
            <a:pPr marL="626364" lvl="1" indent="-342900"/>
            <a:r>
              <a:rPr lang="en-US" sz="1800" dirty="0"/>
              <a:t>Three issues with these grids:</a:t>
            </a:r>
          </a:p>
          <a:p>
            <a:pPr marL="937260" lvl="2" indent="-342900"/>
            <a:r>
              <a:rPr lang="en-US" sz="1800" dirty="0"/>
              <a:t>The rates within the “0-10” miles are significantly undervalued.  The first mile of any trip costs significantly more than every subsequent mile.  The grid does not yet account for this phenomenon (this will likely be a new priority for the subcommittee in the next year).</a:t>
            </a:r>
          </a:p>
          <a:p>
            <a:pPr marL="937260" lvl="2" indent="-342900"/>
            <a:r>
              <a:rPr lang="en-US" sz="1800" dirty="0"/>
              <a:t>The tiered rates do not appear to capture the full capital &amp; operational costs when an individual does not require the use of a vehicle lift, but the vehicle they are transported on includes a lift and is fully accessible (again, this will likely be an area to update for the subcommittee next year).</a:t>
            </a:r>
          </a:p>
          <a:p>
            <a:pPr marL="937260" lvl="2" indent="-342900"/>
            <a:r>
              <a:rPr lang="en-US" sz="1800" dirty="0"/>
              <a:t>Lastly, while this is not an issue with the original tiered grid, several lead agencies have adopted their own types of tiered grids, but appear to discount in their rate setting the costs associated with unloaded miles.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2395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5137-A6AD-7F78-FA73-56C2C633D4AD}"/>
              </a:ext>
            </a:extLst>
          </p:cNvPr>
          <p:cNvSpPr>
            <a:spLocks noGrp="1"/>
          </p:cNvSpPr>
          <p:nvPr>
            <p:ph type="ctrTitle"/>
          </p:nvPr>
        </p:nvSpPr>
        <p:spPr/>
        <p:txBody>
          <a:bodyPr/>
          <a:lstStyle/>
          <a:p>
            <a:r>
              <a:rPr lang="en-US" dirty="0"/>
              <a:t>Interested in being a subcommittee member?</a:t>
            </a:r>
          </a:p>
        </p:txBody>
      </p:sp>
      <p:sp>
        <p:nvSpPr>
          <p:cNvPr id="3" name="TextBox 2">
            <a:extLst>
              <a:ext uri="{FF2B5EF4-FFF2-40B4-BE49-F238E27FC236}">
                <a16:creationId xmlns:a16="http://schemas.microsoft.com/office/drawing/2014/main" id="{5BFB9203-46A7-5D89-7880-704325192A4D}"/>
              </a:ext>
            </a:extLst>
          </p:cNvPr>
          <p:cNvSpPr txBox="1"/>
          <p:nvPr/>
        </p:nvSpPr>
        <p:spPr>
          <a:xfrm>
            <a:off x="3617495" y="4371474"/>
            <a:ext cx="7868655" cy="1938992"/>
          </a:xfrm>
          <a:prstGeom prst="rect">
            <a:avLst/>
          </a:prstGeom>
          <a:noFill/>
        </p:spPr>
        <p:txBody>
          <a:bodyPr wrap="square" rtlCol="0">
            <a:spAutoFit/>
          </a:bodyPr>
          <a:lstStyle/>
          <a:p>
            <a:pPr algn="ctr"/>
            <a:r>
              <a:rPr lang="en-US" sz="2400" dirty="0">
                <a:solidFill>
                  <a:schemeClr val="bg1"/>
                </a:solidFill>
              </a:rPr>
              <a:t>Contact:</a:t>
            </a:r>
          </a:p>
          <a:p>
            <a:r>
              <a:rPr lang="en-US" sz="2400" dirty="0">
                <a:solidFill>
                  <a:schemeClr val="bg1"/>
                </a:solidFill>
              </a:rPr>
              <a:t>Tim Schmutzer – </a:t>
            </a:r>
            <a:r>
              <a:rPr lang="en-US" sz="2400" dirty="0">
                <a:solidFill>
                  <a:schemeClr val="bg1"/>
                </a:solidFill>
                <a:hlinkClick r:id="rId2"/>
              </a:rPr>
              <a:t>tschmutzer@phase-industries.org</a:t>
            </a:r>
            <a:endParaRPr lang="en-US" sz="2400" dirty="0">
              <a:solidFill>
                <a:schemeClr val="bg1"/>
              </a:solidFill>
            </a:endParaRPr>
          </a:p>
          <a:p>
            <a:pPr algn="ctr"/>
            <a:r>
              <a:rPr lang="en-US" sz="2400" dirty="0">
                <a:solidFill>
                  <a:schemeClr val="bg1"/>
                </a:solidFill>
              </a:rPr>
              <a:t>or</a:t>
            </a:r>
          </a:p>
          <a:p>
            <a:r>
              <a:rPr lang="en-US" sz="2400" dirty="0">
                <a:solidFill>
                  <a:schemeClr val="bg1"/>
                </a:solidFill>
              </a:rPr>
              <a:t>Mike Greenbaum – </a:t>
            </a:r>
            <a:r>
              <a:rPr lang="en-US" sz="2400" dirty="0">
                <a:solidFill>
                  <a:schemeClr val="bg1"/>
                </a:solidFill>
                <a:hlinkClick r:id="rId3"/>
              </a:rPr>
              <a:t>mikeg@Newtrax.org</a:t>
            </a:r>
            <a:endParaRPr lang="en-US" sz="2400" dirty="0">
              <a:solidFill>
                <a:schemeClr val="bg1"/>
              </a:solidFill>
            </a:endParaRPr>
          </a:p>
          <a:p>
            <a:r>
              <a:rPr lang="en-US" sz="2400" dirty="0">
                <a:solidFill>
                  <a:schemeClr val="bg1"/>
                </a:solidFill>
              </a:rPr>
              <a:t> </a:t>
            </a:r>
          </a:p>
        </p:txBody>
      </p:sp>
    </p:spTree>
    <p:extLst>
      <p:ext uri="{BB962C8B-B14F-4D97-AF65-F5344CB8AC3E}">
        <p14:creationId xmlns:p14="http://schemas.microsoft.com/office/powerpoint/2010/main" val="4778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0" y="329549"/>
            <a:ext cx="7035239" cy="1271675"/>
          </a:xfrm>
        </p:spPr>
        <p:txBody>
          <a:bodyPr/>
          <a:lstStyle/>
          <a:p>
            <a:pPr algn="ctr"/>
            <a:r>
              <a:rPr lang="en-US" dirty="0"/>
              <a:t>Subcommittee’s 2024 Priorities</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10692840" cy="3940268"/>
          </a:xfrm>
        </p:spPr>
        <p:txBody>
          <a:bodyPr tIns="457200">
            <a:normAutofit/>
          </a:bodyPr>
          <a:lstStyle/>
          <a:p>
            <a:pPr marL="0" indent="0">
              <a:buNone/>
            </a:pPr>
            <a:endParaRPr lang="en-US" dirty="0"/>
          </a:p>
          <a:p>
            <a:pPr lvl="1"/>
            <a:r>
              <a:rPr lang="en-US" sz="1800" b="1" u="sng" dirty="0"/>
              <a:t>Priority 1</a:t>
            </a:r>
            <a:r>
              <a:rPr lang="en-US" sz="1800" b="1" dirty="0"/>
              <a:t>: </a:t>
            </a:r>
            <a:r>
              <a:rPr lang="en-US" sz="1800" dirty="0"/>
              <a:t>Develop &amp; administer provider survey to study &amp; capture true cost of providing in-program transportation.</a:t>
            </a:r>
            <a:r>
              <a:rPr lang="en-US" sz="1800" b="1" dirty="0"/>
              <a:t> </a:t>
            </a:r>
            <a:endParaRPr lang="en-US" sz="1800" dirty="0"/>
          </a:p>
          <a:p>
            <a:pPr lvl="1"/>
            <a:endParaRPr lang="en-US" sz="1800" b="1" dirty="0"/>
          </a:p>
          <a:p>
            <a:pPr lvl="1"/>
            <a:r>
              <a:rPr lang="en-US" sz="1800" b="1" u="sng" dirty="0"/>
              <a:t>Priority 2: </a:t>
            </a:r>
            <a:r>
              <a:rPr lang="en-US" sz="1800" dirty="0"/>
              <a:t>Create &amp; maximize a (MOHR member) position of influence &amp; impact within Met Council’s strategic change (Metro Move)—</a:t>
            </a:r>
            <a:r>
              <a:rPr lang="en-US" sz="1800" i="1" dirty="0"/>
              <a:t>protect Person-Centered Coordination &amp; supports (PCC) &amp; associated reimbursement mechanisms, while promoting improvements in operational capacities of accessible transportation options. (See Template on capturing concerns).</a:t>
            </a:r>
          </a:p>
          <a:p>
            <a:pPr marL="402336" lvl="1" indent="0">
              <a:buNone/>
            </a:pPr>
            <a:endParaRPr lang="en-US" sz="1800" i="1" dirty="0"/>
          </a:p>
          <a:p>
            <a:pPr lvl="1"/>
            <a:r>
              <a:rPr lang="en-US" sz="1800" b="1" u="sng" dirty="0"/>
              <a:t>Priority 3: </a:t>
            </a:r>
            <a:r>
              <a:rPr lang="en-US" sz="1800" dirty="0"/>
              <a:t>Provide MOHR Member assistance via scheduled training session on accurately capturing &amp; reporting in-program transportation costs in DWRS Cost Reporting </a:t>
            </a:r>
          </a:p>
          <a:p>
            <a:endParaRPr lang="en-US" dirty="0"/>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Questions?</a:t>
            </a:r>
            <a:br>
              <a:rPr lang="en-US" dirty="0"/>
            </a:br>
            <a:br>
              <a:rPr lang="en-US" dirty="0"/>
            </a:br>
            <a:r>
              <a:rPr lang="en-US" dirty="0"/>
              <a:t>Thank you!</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188259" y="189572"/>
            <a:ext cx="7817223" cy="1271675"/>
          </a:xfrm>
        </p:spPr>
        <p:txBody>
          <a:bodyPr/>
          <a:lstStyle/>
          <a:p>
            <a:r>
              <a:rPr lang="en-US" dirty="0"/>
              <a:t>Subcommittee’s 2024 Work</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lstStyle/>
          <a:p>
            <a:r>
              <a:rPr lang="en-US" dirty="0"/>
              <a:t>In-Program Transportation Cost Survey</a:t>
            </a:r>
          </a:p>
          <a:p>
            <a:r>
              <a:rPr lang="en-US" dirty="0"/>
              <a:t>PCC Defined and Metro Move</a:t>
            </a:r>
          </a:p>
          <a:p>
            <a:r>
              <a:rPr lang="en-US" dirty="0"/>
              <a:t>Updated the MOHR Member Resource Packet - Waiver Transportation &amp; Market Rate Setting</a:t>
            </a:r>
          </a:p>
          <a:p>
            <a:r>
              <a:rPr lang="en-US" dirty="0"/>
              <a:t>Advanced coordination activities between MOHR and Mn-DOT, MDH, MCOTA and TCAPs/RTCCs</a:t>
            </a:r>
          </a:p>
        </p:txBody>
      </p:sp>
    </p:spTree>
    <p:extLst>
      <p:ext uri="{BB962C8B-B14F-4D97-AF65-F5344CB8AC3E}">
        <p14:creationId xmlns:p14="http://schemas.microsoft.com/office/powerpoint/2010/main" val="22116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pPr algn="ctr"/>
            <a:r>
              <a:rPr lang="en-US" dirty="0"/>
              <a:t>In-Program Transportation Provider Cost Survey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1075765" y="2281238"/>
            <a:ext cx="10392335" cy="3700462"/>
          </a:xfrm>
        </p:spPr>
        <p:txBody>
          <a:bodyPr>
            <a:normAutofit/>
          </a:bodyPr>
          <a:lstStyle/>
          <a:p>
            <a:pPr marL="0" indent="0">
              <a:buNone/>
            </a:pPr>
            <a:r>
              <a:rPr lang="en-US" b="1" dirty="0"/>
              <a:t>     </a:t>
            </a:r>
            <a:r>
              <a:rPr lang="en-US" b="1" u="sng" dirty="0"/>
              <a:t>Goals: </a:t>
            </a:r>
          </a:p>
          <a:p>
            <a:pPr lvl="1"/>
            <a:r>
              <a:rPr lang="en-US" dirty="0"/>
              <a:t>determine average provider cost of in-program transportation within any given 15-minute unit of DSS, ESS &amp; Prevoc.</a:t>
            </a:r>
          </a:p>
          <a:p>
            <a:pPr lvl="1"/>
            <a:r>
              <a:rPr lang="en-US" dirty="0"/>
              <a:t>Establish the average cost per mile, per minute, per trip and as a percentage of the percent of the RMS reimbursed cost of each 15-minute service unit.</a:t>
            </a:r>
          </a:p>
          <a:p>
            <a:pPr lvl="1"/>
            <a:r>
              <a:rPr lang="en-US" dirty="0"/>
              <a:t>Distinguish between type of trip (individual, shared, mixed), type of service unit (DSS, Prevoc, ESS/EDS/EES), region of state, type of vehicle used, ambulatory versus non-ambulatory trip, and types of PCC Supports (e.g., staff rider, intensive supports, </a:t>
            </a:r>
            <a:r>
              <a:rPr lang="en-US" dirty="0" err="1"/>
              <a:t>etc</a:t>
            </a:r>
            <a:r>
              <a:rPr lang="en-US" dirty="0"/>
              <a:t>).</a:t>
            </a:r>
          </a:p>
          <a:p>
            <a:r>
              <a:rPr lang="en-US" dirty="0" err="1"/>
              <a:t>sdfd</a:t>
            </a:r>
            <a:endParaRPr lang="en-US" dirty="0"/>
          </a:p>
          <a:p>
            <a:endParaRPr lang="en-US" dirty="0"/>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pPr algn="ctr"/>
            <a:r>
              <a:rPr lang="en-US" dirty="0"/>
              <a:t>In-Program Transportation Provider Cost Survey – </a:t>
            </a:r>
            <a:r>
              <a:rPr lang="en-US" i="1" dirty="0"/>
              <a:t>continued…</a:t>
            </a:r>
            <a:endParaRPr lang="en-US"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1075765" y="2281238"/>
            <a:ext cx="10392335" cy="3700462"/>
          </a:xfrm>
        </p:spPr>
        <p:txBody>
          <a:bodyPr>
            <a:normAutofit/>
          </a:bodyPr>
          <a:lstStyle/>
          <a:p>
            <a:pPr marL="0" indent="0">
              <a:buNone/>
            </a:pPr>
            <a:r>
              <a:rPr lang="en-US" b="1" u="sng" dirty="0"/>
              <a:t>Process/Methodology</a:t>
            </a:r>
          </a:p>
          <a:p>
            <a:pPr lvl="1"/>
            <a:r>
              <a:rPr lang="en-US" dirty="0"/>
              <a:t>Used provider sampling, representing northern, central &amp; southern MN, as well as metro area.</a:t>
            </a:r>
          </a:p>
          <a:p>
            <a:pPr lvl="1"/>
            <a:r>
              <a:rPr lang="en-US" dirty="0"/>
              <a:t>Respondents tracked and reported data on two, one-week samples between March and July.  Data collected for in-program transportation trips provided during each week, for DSS, Prevoc, and ESS/EDS/EES that included transportation activities.</a:t>
            </a:r>
          </a:p>
          <a:p>
            <a:pPr lvl="1"/>
            <a:r>
              <a:rPr lang="en-US" dirty="0"/>
              <a:t>This survey did NOT collect data on bookend (Waiver) transportation.</a:t>
            </a: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4554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DA829-EB14-BB0B-47C9-1F0554184B2B}"/>
              </a:ext>
            </a:extLst>
          </p:cNvPr>
          <p:cNvPicPr>
            <a:picLocks noChangeAspect="1"/>
          </p:cNvPicPr>
          <p:nvPr/>
        </p:nvPicPr>
        <p:blipFill>
          <a:blip r:embed="rId2"/>
          <a:stretch>
            <a:fillRect/>
          </a:stretch>
        </p:blipFill>
        <p:spPr>
          <a:xfrm>
            <a:off x="670560" y="336606"/>
            <a:ext cx="10850880" cy="5720141"/>
          </a:xfrm>
          <a:prstGeom prst="rect">
            <a:avLst/>
          </a:prstGeom>
        </p:spPr>
      </p:pic>
    </p:spTree>
    <p:extLst>
      <p:ext uri="{BB962C8B-B14F-4D97-AF65-F5344CB8AC3E}">
        <p14:creationId xmlns:p14="http://schemas.microsoft.com/office/powerpoint/2010/main" val="73113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pPr algn="ctr"/>
            <a:r>
              <a:rPr lang="en-US" dirty="0"/>
              <a:t>In-Program Transportation Provider Cost Survey – </a:t>
            </a:r>
            <a:r>
              <a:rPr lang="en-US" i="1" dirty="0"/>
              <a:t>continued…</a:t>
            </a:r>
            <a:endParaRPr lang="en-US"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1075765" y="2281238"/>
            <a:ext cx="10392335" cy="3700462"/>
          </a:xfrm>
        </p:spPr>
        <p:txBody>
          <a:bodyPr>
            <a:normAutofit/>
          </a:bodyPr>
          <a:lstStyle/>
          <a:p>
            <a:pPr marL="0" indent="0">
              <a:buNone/>
            </a:pPr>
            <a:r>
              <a:rPr lang="en-US" b="1" u="sng" dirty="0"/>
              <a:t>Survey Status Update</a:t>
            </a:r>
          </a:p>
          <a:p>
            <a:pPr lvl="1"/>
            <a:r>
              <a:rPr lang="en-US" dirty="0"/>
              <a:t>With the richness of data collected, the Transportation Subcommittee has begun collating &amp; organizing data, while also developing the formulaic equations, based on current empirical data (e.g., cost of fuel, vehicles, mechanics/maintenance, insurances, etc.), in order to isolate and arrive at true costs.</a:t>
            </a:r>
          </a:p>
          <a:p>
            <a:pPr lvl="1"/>
            <a:r>
              <a:rPr lang="en-US" dirty="0"/>
              <a:t>Original target for completion was today (8/22).  Unfortunately, we do not have final report ready for today, but have a new target completion date of 9/30.</a:t>
            </a:r>
          </a:p>
          <a:p>
            <a:pPr lvl="1"/>
            <a:r>
              <a:rPr lang="en-US" dirty="0"/>
              <a:t>A huge thank you to all participating providers, and </a:t>
            </a:r>
            <a:r>
              <a:rPr lang="en-US" dirty="0" err="1"/>
              <a:t>Umut</a:t>
            </a:r>
            <a:r>
              <a:rPr lang="en-US" dirty="0"/>
              <a:t> for expert guidance and support on survey, data and statistical methodology!</a:t>
            </a:r>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97014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A5F9-2A11-2544-FA7F-58F1804F0A8E}"/>
              </a:ext>
            </a:extLst>
          </p:cNvPr>
          <p:cNvSpPr>
            <a:spLocks noGrp="1"/>
          </p:cNvSpPr>
          <p:nvPr>
            <p:ph type="title"/>
          </p:nvPr>
        </p:nvSpPr>
        <p:spPr>
          <a:xfrm>
            <a:off x="594360" y="278128"/>
            <a:ext cx="9778365" cy="1654945"/>
          </a:xfrm>
        </p:spPr>
        <p:txBody>
          <a:bodyPr/>
          <a:lstStyle/>
          <a:p>
            <a:r>
              <a:rPr lang="en-US" sz="3200" dirty="0"/>
              <a:t>Waiver Transportation – </a:t>
            </a:r>
            <a:br>
              <a:rPr lang="en-US" sz="3200" dirty="0"/>
            </a:br>
            <a:r>
              <a:rPr lang="en-US" sz="3200" dirty="0"/>
              <a:t>New Transportation Models, Person-Centered Coordination (PCC) Supports, and Promoting Quality</a:t>
            </a:r>
          </a:p>
        </p:txBody>
      </p:sp>
      <p:sp>
        <p:nvSpPr>
          <p:cNvPr id="3" name="Content Placeholder 2">
            <a:extLst>
              <a:ext uri="{FF2B5EF4-FFF2-40B4-BE49-F238E27FC236}">
                <a16:creationId xmlns:a16="http://schemas.microsoft.com/office/drawing/2014/main" id="{7C69D2BA-B01F-FE59-6656-484901B98D7A}"/>
              </a:ext>
            </a:extLst>
          </p:cNvPr>
          <p:cNvSpPr>
            <a:spLocks noGrp="1"/>
          </p:cNvSpPr>
          <p:nvPr>
            <p:ph sz="quarter" idx="15"/>
          </p:nvPr>
        </p:nvSpPr>
        <p:spPr>
          <a:xfrm>
            <a:off x="594360" y="2676525"/>
            <a:ext cx="9528208" cy="3597470"/>
          </a:xfrm>
        </p:spPr>
        <p:txBody>
          <a:bodyPr/>
          <a:lstStyle/>
          <a:p>
            <a:endParaRPr lang="en-US" dirty="0">
              <a:solidFill>
                <a:schemeClr val="bg1"/>
              </a:solidFill>
            </a:endParaRPr>
          </a:p>
          <a:p>
            <a:r>
              <a:rPr lang="en-US" b="1" dirty="0">
                <a:solidFill>
                  <a:schemeClr val="bg1"/>
                </a:solidFill>
              </a:rPr>
              <a:t>Subcommittee Priority 2: </a:t>
            </a:r>
            <a:r>
              <a:rPr lang="en-US" dirty="0">
                <a:solidFill>
                  <a:schemeClr val="bg1"/>
                </a:solidFill>
              </a:rPr>
              <a:t>Create &amp; maximize a (MOHR member) position of influence &amp; impact within Met Council’s strategic change (Metro Move).</a:t>
            </a:r>
          </a:p>
          <a:p>
            <a:pPr algn="ctr"/>
            <a:r>
              <a:rPr lang="en-US" dirty="0">
                <a:solidFill>
                  <a:schemeClr val="bg1"/>
                </a:solidFill>
              </a:rPr>
              <a:t>—</a:t>
            </a:r>
            <a:r>
              <a:rPr lang="en-US" i="1" dirty="0">
                <a:solidFill>
                  <a:schemeClr val="bg1"/>
                </a:solidFill>
              </a:rPr>
              <a:t>protect Person-Centered Coordination &amp; Supports (PCC) &amp; associated reimbursement mechanisms, while promoting improvements in operational capacities of accessible transportation options.</a:t>
            </a:r>
            <a:endParaRPr lang="en-US" dirty="0"/>
          </a:p>
        </p:txBody>
      </p:sp>
    </p:spTree>
    <p:extLst>
      <p:ext uri="{BB962C8B-B14F-4D97-AF65-F5344CB8AC3E}">
        <p14:creationId xmlns:p14="http://schemas.microsoft.com/office/powerpoint/2010/main" val="6888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02A1-9164-E1E1-B111-F876C9BD1BEE}"/>
              </a:ext>
            </a:extLst>
          </p:cNvPr>
          <p:cNvSpPr>
            <a:spLocks noGrp="1"/>
          </p:cNvSpPr>
          <p:nvPr>
            <p:ph type="title"/>
          </p:nvPr>
        </p:nvSpPr>
        <p:spPr/>
        <p:txBody>
          <a:bodyPr/>
          <a:lstStyle/>
          <a:p>
            <a:r>
              <a:rPr lang="en-US" sz="4400" dirty="0"/>
              <a:t>Waiver Transportation…</a:t>
            </a:r>
            <a:r>
              <a:rPr lang="en-US" sz="4400" i="1" dirty="0"/>
              <a:t>continued…</a:t>
            </a:r>
            <a:endParaRPr lang="en-US" dirty="0"/>
          </a:p>
        </p:txBody>
      </p:sp>
      <p:sp>
        <p:nvSpPr>
          <p:cNvPr id="3" name="Content Placeholder 2">
            <a:extLst>
              <a:ext uri="{FF2B5EF4-FFF2-40B4-BE49-F238E27FC236}">
                <a16:creationId xmlns:a16="http://schemas.microsoft.com/office/drawing/2014/main" id="{DAF3741F-1898-CB7C-DC9B-B03E5F0B4101}"/>
              </a:ext>
            </a:extLst>
          </p:cNvPr>
          <p:cNvSpPr>
            <a:spLocks noGrp="1"/>
          </p:cNvSpPr>
          <p:nvPr>
            <p:ph sz="quarter" idx="13"/>
          </p:nvPr>
        </p:nvSpPr>
        <p:spPr>
          <a:xfrm>
            <a:off x="3657600" y="1783080"/>
            <a:ext cx="7810500" cy="4972045"/>
          </a:xfrm>
        </p:spPr>
        <p:txBody>
          <a:bodyPr>
            <a:normAutofit/>
          </a:bodyPr>
          <a:lstStyle/>
          <a:p>
            <a:pPr marL="0" indent="0" algn="ctr">
              <a:buNone/>
            </a:pPr>
            <a:r>
              <a:rPr lang="en-US" u="sng" dirty="0">
                <a:solidFill>
                  <a:schemeClr val="bg1"/>
                </a:solidFill>
              </a:rPr>
              <a:t>Metro Move – Brief Summary</a:t>
            </a:r>
          </a:p>
          <a:p>
            <a:r>
              <a:rPr lang="en-US" sz="1800" dirty="0"/>
              <a:t>Met Council (Public Transit) is providing group rides for Day Programs and Met  Council is billing the waiver directly for the rides</a:t>
            </a:r>
          </a:p>
          <a:p>
            <a:r>
              <a:rPr lang="en-US" sz="1800" dirty="0"/>
              <a:t>Plans for expanded hours to also incorporate individualized rides for employment purposes in future stages</a:t>
            </a:r>
          </a:p>
          <a:p>
            <a:r>
              <a:rPr lang="en-US" sz="1800" dirty="0"/>
              <a:t>Starting with 10 metro programs that were previously under agency contracts and have transitioned approximately half of them since their start in the Spring. Rides are still considered public transit so subject to their rules </a:t>
            </a:r>
          </a:p>
          <a:p>
            <a:r>
              <a:rPr lang="en-US" sz="1800" dirty="0"/>
              <a:t>Charging the waiver $26/one-way ride for ambulatory and $34 for wheelchair rides</a:t>
            </a:r>
          </a:p>
          <a:p>
            <a:r>
              <a:rPr lang="en-US" sz="1800" dirty="0"/>
              <a:t>Most metro counties are allowing programs to bill an additional $6.50/ride for Person Centered Coordination (PCC) of rides</a:t>
            </a:r>
          </a:p>
          <a:p>
            <a:r>
              <a:rPr lang="en-US" sz="1800" dirty="0"/>
              <a:t>Hearing mixed results regarding the ease of transition</a:t>
            </a:r>
          </a:p>
          <a:p>
            <a:endParaRPr lang="en-US" sz="1800" dirty="0"/>
          </a:p>
          <a:p>
            <a:endParaRPr lang="en-US" sz="1800" dirty="0"/>
          </a:p>
          <a:p>
            <a:endParaRPr lang="en-US" dirty="0"/>
          </a:p>
        </p:txBody>
      </p:sp>
    </p:spTree>
    <p:extLst>
      <p:ext uri="{BB962C8B-B14F-4D97-AF65-F5344CB8AC3E}">
        <p14:creationId xmlns:p14="http://schemas.microsoft.com/office/powerpoint/2010/main" val="541186781"/>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F97B89B6DD22498262A861DA4D9513" ma:contentTypeVersion="21" ma:contentTypeDescription="Create a new document." ma:contentTypeScope="" ma:versionID="0d74028fa81f22d78f11309d4ee20f74">
  <xsd:schema xmlns:xsd="http://www.w3.org/2001/XMLSchema" xmlns:xs="http://www.w3.org/2001/XMLSchema" xmlns:p="http://schemas.microsoft.com/office/2006/metadata/properties" xmlns:ns2="0b25a8db-e3d4-4056-ae85-847d2183d278" xmlns:ns3="0a263c9b-e58f-47a2-bc60-1e069612151a" targetNamespace="http://schemas.microsoft.com/office/2006/metadata/properties" ma:root="true" ma:fieldsID="1ff2b5bb985a897f441cc31a00874ce4" ns2:_="" ns3:_="">
    <xsd:import namespace="0b25a8db-e3d4-4056-ae85-847d2183d278"/>
    <xsd:import namespace="0a263c9b-e58f-47a2-bc60-1e069612151a"/>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5a8db-e3d4-4056-ae85-847d2183d2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51eb557e-5101-4b99-8972-1ce061a2611b}" ma:internalName="TaxCatchAll" ma:showField="CatchAllData" ma:web="0b25a8db-e3d4-4056-ae85-847d2183d2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63c9b-e58f-47a2-bc60-1e06961215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accea54-d6c8-4be3-827f-b683169a03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25a8db-e3d4-4056-ae85-847d2183d278" xsi:nil="true"/>
    <MediaServiceKeyPoints xmlns="0a263c9b-e58f-47a2-bc60-1e069612151a" xsi:nil="true"/>
    <lcf76f155ced4ddcb4097134ff3c332f xmlns="0a263c9b-e58f-47a2-bc60-1e06961215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CE788174-3F8E-402F-ABF7-559B858A4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5a8db-e3d4-4056-ae85-847d2183d278"/>
    <ds:schemaRef ds:uri="0a263c9b-e58f-47a2-bc60-1e0696121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documentManagement/types"/>
    <ds:schemaRef ds:uri="0a263c9b-e58f-47a2-bc60-1e069612151a"/>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b25a8db-e3d4-4056-ae85-847d2183d278"/>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{34781C5D-F2F8-4685-80EF-C551CA1D7591}tf78853419_win32</Template>
  <TotalTime>292</TotalTime>
  <Words>2417</Words>
  <Application>Microsoft Office PowerPoint</Application>
  <PresentationFormat>Widescreen</PresentationFormat>
  <Paragraphs>140</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Book</vt:lpstr>
      <vt:lpstr>Franklin Gothic Demi</vt:lpstr>
      <vt:lpstr>Custom</vt:lpstr>
      <vt:lpstr>GAC Transportation Subcommittee</vt:lpstr>
      <vt:lpstr>Subcommittee’s 2024 Priorities</vt:lpstr>
      <vt:lpstr>Subcommittee’s 2024 Work</vt:lpstr>
      <vt:lpstr>In-Program Transportation Provider Cost Survey</vt:lpstr>
      <vt:lpstr>In-Program Transportation Provider Cost Survey – continued…</vt:lpstr>
      <vt:lpstr>PowerPoint Presentation</vt:lpstr>
      <vt:lpstr>In-Program Transportation Provider Cost Survey – continued…</vt:lpstr>
      <vt:lpstr>Waiver Transportation –  New Transportation Models, Person-Centered Coordination (PCC) Supports, and Promoting Quality</vt:lpstr>
      <vt:lpstr>Waiver Transportation…continued…</vt:lpstr>
      <vt:lpstr>Person-Centered Coordination (PCC) Supports in Waiver Transportation</vt:lpstr>
      <vt:lpstr>PCC Guidance for 245D Providers and Lead Agencies in Authorizing Shared Provider Waiver Transportation</vt:lpstr>
      <vt:lpstr>Continued…</vt:lpstr>
      <vt:lpstr>PCC Guidance…continued…</vt:lpstr>
      <vt:lpstr>Subcommittee Priority 3: </vt:lpstr>
      <vt:lpstr>Updates and Brief Overview of the MOHR Provider Waiver Transportation Resource Packet</vt:lpstr>
      <vt:lpstr>Waiver Transportation – Rate &amp; Shared Ride Updates</vt:lpstr>
      <vt:lpstr>Waiver Transportation – Rate &amp; Shared Ride Updates…continued…</vt:lpstr>
      <vt:lpstr>Waiver Transportation – Rate &amp; Shared Ride Updates…continued…</vt:lpstr>
      <vt:lpstr>Interested in being a subcommittee member?</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GAC Transportation Subcommittee</dc:title>
  <dc:creator>Elizabeth Schear</dc:creator>
  <cp:lastModifiedBy>Mike Miner</cp:lastModifiedBy>
  <cp:revision>21</cp:revision>
  <dcterms:created xsi:type="dcterms:W3CDTF">2024-08-21T16:18:31Z</dcterms:created>
  <dcterms:modified xsi:type="dcterms:W3CDTF">2024-08-22T16:56:12Z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0x0101007AF97B89B6DD22498262A861DA4D9513</vt:lpwstr>
  </property>
  <property fmtid="{D5CDD505-2E9C-101B-9397-08002B2CF9AE}" pid="3" name="MediaServiceImageTags">
    <vt:lpwstr/>
  </property>
</Properties>
</file>