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2"/>
  </p:notesMasterIdLst>
  <p:handoutMasterIdLst>
    <p:handoutMasterId r:id="rId43"/>
  </p:handoutMasterIdLst>
  <p:sldIdLst>
    <p:sldId id="424" r:id="rId5"/>
    <p:sldId id="265" r:id="rId6"/>
    <p:sldId id="284" r:id="rId7"/>
    <p:sldId id="278" r:id="rId8"/>
    <p:sldId id="285" r:id="rId9"/>
    <p:sldId id="275" r:id="rId10"/>
    <p:sldId id="436" r:id="rId11"/>
    <p:sldId id="437" r:id="rId12"/>
    <p:sldId id="438" r:id="rId13"/>
    <p:sldId id="439" r:id="rId14"/>
    <p:sldId id="280" r:id="rId15"/>
    <p:sldId id="440" r:id="rId16"/>
    <p:sldId id="435" r:id="rId17"/>
    <p:sldId id="269" r:id="rId18"/>
    <p:sldId id="283" r:id="rId19"/>
    <p:sldId id="270" r:id="rId20"/>
    <p:sldId id="425" r:id="rId21"/>
    <p:sldId id="271" r:id="rId22"/>
    <p:sldId id="272" r:id="rId23"/>
    <p:sldId id="374" r:id="rId24"/>
    <p:sldId id="277" r:id="rId25"/>
    <p:sldId id="414" r:id="rId26"/>
    <p:sldId id="276" r:id="rId27"/>
    <p:sldId id="279" r:id="rId28"/>
    <p:sldId id="413" r:id="rId29"/>
    <p:sldId id="431" r:id="rId30"/>
    <p:sldId id="345" r:id="rId31"/>
    <p:sldId id="427" r:id="rId32"/>
    <p:sldId id="434" r:id="rId33"/>
    <p:sldId id="429" r:id="rId34"/>
    <p:sldId id="354" r:id="rId35"/>
    <p:sldId id="432" r:id="rId36"/>
    <p:sldId id="430" r:id="rId37"/>
    <p:sldId id="433" r:id="rId38"/>
    <p:sldId id="314" r:id="rId39"/>
    <p:sldId id="273" r:id="rId40"/>
    <p:sldId id="366"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81250F-273F-5A0F-A507-B9164F698736}" name="Beierwaltes, Peter L (DHS)" initials="BPL(" userId="S::Peter.Beierwaltes@state.mn.us::31798a4f-253a-4468-813f-ec2d24c8ef3e" providerId="AD"/>
  <p188:author id="{C4DFAD24-8983-9E17-251E-93E8862C415A}" name="Beauchene, Sara X (DHS)" initials="B(" userId="S::sara.beauchene@state.mn.us::7fdc33f9-c908-45e1-a880-793c9a7de5f3" providerId="AD"/>
  <p188:author id="{28685041-58F8-D280-A858-5F6099D21212}" name="Zuhlsdorf, Sandra L (She/Her/Hers) (DHS)" initials="Z(" userId="S::sandra.zuhlsdorf@state.mn.us::eb0e7312-4485-4a65-8249-0edff6bb55f9" providerId="AD"/>
  <p188:author id="{615C476C-E598-2B4B-E83A-F17102D2CD9E}" name="Stephen Horn" initials="SMH" userId="Stephen Horn" providerId="None"/>
  <p188:author id="{73BFCF7F-0B50-DBDF-E3B4-E5E68798633C}" name="Lindblom, Meghan S (DHS)" initials="L(" userId="S::meghan.lindblom@state.mn.us::e6aeea60-bad6-48d1-9a46-4abad108d8fa" providerId="AD"/>
  <p188:author id="{59EF658A-FB94-C196-4886-709BB8E0C65D}" name="Hannert, Adrienne J (She/Her/Hers) (DHS)" initials="H(" userId="S::adrienne.j.hannert@state.mn.us::7c293e5a-4f7e-48eb-afba-2b55575bcedb" providerId="AD"/>
  <p188:author id="{818167B5-E28C-CD1D-0681-FF4D02F46CAD}" name="Beierwaltes, Peter L (DHS)" initials="B(" userId="S::peter.beierwaltes@state.mn.us::31798a4f-253a-4468-813f-ec2d24c8ef3e" providerId="AD"/>
  <p188:author id="{ED5E12E9-FE54-D95C-289F-A265B412C053}" name="Johnson, Andrew N (DHS)" initials="J(" userId="S::andrew.n.johnson@state.mn.us::2fcbcbef-fcee-4916-9a1b-4d06d1403d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865"/>
    <a:srgbClr val="78BE21"/>
    <a:srgbClr val="E8E8E8"/>
    <a:srgbClr val="0D0D0D"/>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86410" autoAdjust="0"/>
  </p:normalViewPr>
  <p:slideViewPr>
    <p:cSldViewPr snapToGrid="0">
      <p:cViewPr varScale="1">
        <p:scale>
          <a:sx n="57" d="100"/>
          <a:sy n="57" d="100"/>
        </p:scale>
        <p:origin x="44"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C55AB8-8008-4834-A8B1-420FA13E0C87}"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5BA6FDA7-D7AE-4B6F-89F0-670C8F15F4BC}">
      <dgm:prSet/>
      <dgm:spPr/>
      <dgm:t>
        <a:bodyPr/>
        <a:lstStyle/>
        <a:p>
          <a:r>
            <a:rPr lang="en-US"/>
            <a:t>Phase 1: Project Development</a:t>
          </a:r>
        </a:p>
      </dgm:t>
    </dgm:pt>
    <dgm:pt modelId="{F38AF5FB-35A4-4601-8C99-4D2F86D8E5AC}" type="parTrans" cxnId="{FBCBEA22-2ED5-43D0-952A-5367E652A81B}">
      <dgm:prSet/>
      <dgm:spPr/>
      <dgm:t>
        <a:bodyPr/>
        <a:lstStyle/>
        <a:p>
          <a:endParaRPr lang="en-US"/>
        </a:p>
      </dgm:t>
    </dgm:pt>
    <dgm:pt modelId="{00EB1487-F1A7-4C04-89C1-DE3138422D7B}" type="sibTrans" cxnId="{FBCBEA22-2ED5-43D0-952A-5367E652A81B}">
      <dgm:prSet/>
      <dgm:spPr/>
      <dgm:t>
        <a:bodyPr/>
        <a:lstStyle/>
        <a:p>
          <a:endParaRPr lang="en-US"/>
        </a:p>
      </dgm:t>
    </dgm:pt>
    <dgm:pt modelId="{D73B91BA-6B2C-41C1-9536-3C53751EFC91}">
      <dgm:prSet/>
      <dgm:spPr/>
      <dgm:t>
        <a:bodyPr/>
        <a:lstStyle/>
        <a:p>
          <a:r>
            <a:rPr lang="en-US"/>
            <a:t>Moving through the employment process</a:t>
          </a:r>
        </a:p>
      </dgm:t>
    </dgm:pt>
    <dgm:pt modelId="{953D3217-9646-4477-829A-05DDEC4A22AD}" type="parTrans" cxnId="{6674E19C-915D-4F76-BB94-0327DC130D41}">
      <dgm:prSet/>
      <dgm:spPr/>
      <dgm:t>
        <a:bodyPr/>
        <a:lstStyle/>
        <a:p>
          <a:endParaRPr lang="en-US"/>
        </a:p>
      </dgm:t>
    </dgm:pt>
    <dgm:pt modelId="{2ED36C57-B41E-48F0-A7BF-D2C29C2EDC86}" type="sibTrans" cxnId="{6674E19C-915D-4F76-BB94-0327DC130D41}">
      <dgm:prSet/>
      <dgm:spPr/>
      <dgm:t>
        <a:bodyPr/>
        <a:lstStyle/>
        <a:p>
          <a:endParaRPr lang="en-US"/>
        </a:p>
      </dgm:t>
    </dgm:pt>
    <dgm:pt modelId="{E1BCD492-09E0-41CC-8B31-2E21CE9553BF}">
      <dgm:prSet/>
      <dgm:spPr/>
      <dgm:t>
        <a:bodyPr/>
        <a:lstStyle/>
        <a:p>
          <a:r>
            <a:rPr lang="en-US"/>
            <a:t>Administrative study</a:t>
          </a:r>
        </a:p>
      </dgm:t>
    </dgm:pt>
    <dgm:pt modelId="{2B5C0BC0-962E-4945-B33D-1B94DCA6D117}" type="parTrans" cxnId="{834EFB2B-1EAE-422F-8AF4-6450FEFDC7DB}">
      <dgm:prSet/>
      <dgm:spPr/>
      <dgm:t>
        <a:bodyPr/>
        <a:lstStyle/>
        <a:p>
          <a:endParaRPr lang="en-US"/>
        </a:p>
      </dgm:t>
    </dgm:pt>
    <dgm:pt modelId="{A032F1AF-5F9F-496A-98E4-D9A5E9A2A58B}" type="sibTrans" cxnId="{834EFB2B-1EAE-422F-8AF4-6450FEFDC7DB}">
      <dgm:prSet/>
      <dgm:spPr/>
      <dgm:t>
        <a:bodyPr/>
        <a:lstStyle/>
        <a:p>
          <a:endParaRPr lang="en-US"/>
        </a:p>
      </dgm:t>
    </dgm:pt>
    <dgm:pt modelId="{6A1979D0-1B76-42F8-A994-B391C4F1E508}">
      <dgm:prSet/>
      <dgm:spPr/>
      <dgm:t>
        <a:bodyPr/>
        <a:lstStyle/>
        <a:p>
          <a:r>
            <a:rPr lang="en-US" b="1"/>
            <a:t>Advisory Panel</a:t>
          </a:r>
        </a:p>
      </dgm:t>
    </dgm:pt>
    <dgm:pt modelId="{58D5EE6C-CF6E-46F3-9CD8-AE13D19FF54B}" type="parTrans" cxnId="{514F09E6-D990-4DD7-8017-E1C1BC423736}">
      <dgm:prSet/>
      <dgm:spPr/>
      <dgm:t>
        <a:bodyPr/>
        <a:lstStyle/>
        <a:p>
          <a:endParaRPr lang="en-US"/>
        </a:p>
      </dgm:t>
    </dgm:pt>
    <dgm:pt modelId="{11A8A920-59DB-4D1F-8DA9-24C1BC92A58C}" type="sibTrans" cxnId="{514F09E6-D990-4DD7-8017-E1C1BC423736}">
      <dgm:prSet/>
      <dgm:spPr/>
      <dgm:t>
        <a:bodyPr/>
        <a:lstStyle/>
        <a:p>
          <a:endParaRPr lang="en-US"/>
        </a:p>
      </dgm:t>
    </dgm:pt>
    <dgm:pt modelId="{903E672F-F91F-4A32-BC07-C102E597F344}">
      <dgm:prSet/>
      <dgm:spPr/>
      <dgm:t>
        <a:bodyPr/>
        <a:lstStyle/>
        <a:p>
          <a:r>
            <a:rPr lang="en-US"/>
            <a:t>Initial project proposal review and feedback</a:t>
          </a:r>
        </a:p>
      </dgm:t>
    </dgm:pt>
    <dgm:pt modelId="{35D71571-E09D-47FF-B2B6-5E2A5F573EBD}" type="parTrans" cxnId="{B29D81DE-4869-430F-94D2-9AC522D809E2}">
      <dgm:prSet/>
      <dgm:spPr/>
      <dgm:t>
        <a:bodyPr/>
        <a:lstStyle/>
        <a:p>
          <a:endParaRPr lang="en-US"/>
        </a:p>
      </dgm:t>
    </dgm:pt>
    <dgm:pt modelId="{99ECBFBF-3A55-4E1A-9160-87CFEC226849}" type="sibTrans" cxnId="{B29D81DE-4869-430F-94D2-9AC522D809E2}">
      <dgm:prSet/>
      <dgm:spPr/>
      <dgm:t>
        <a:bodyPr/>
        <a:lstStyle/>
        <a:p>
          <a:endParaRPr lang="en-US"/>
        </a:p>
      </dgm:t>
    </dgm:pt>
    <dgm:pt modelId="{F09BBFA1-19FD-4486-8BDD-BAFF85F0D803}">
      <dgm:prSet/>
      <dgm:spPr/>
      <dgm:t>
        <a:bodyPr/>
        <a:lstStyle/>
        <a:p>
          <a:r>
            <a:rPr lang="en-US"/>
            <a:t>Implementation of case studies and administrative study</a:t>
          </a:r>
        </a:p>
      </dgm:t>
    </dgm:pt>
    <dgm:pt modelId="{613D1529-114B-4E65-9F01-C09631886493}" type="parTrans" cxnId="{147CEB7A-BEBF-4CBC-9722-CAB07D4BF6FE}">
      <dgm:prSet/>
      <dgm:spPr/>
      <dgm:t>
        <a:bodyPr/>
        <a:lstStyle/>
        <a:p>
          <a:endParaRPr lang="en-US"/>
        </a:p>
      </dgm:t>
    </dgm:pt>
    <dgm:pt modelId="{F09ED4D1-C080-4D08-AE03-5C00E68272E3}" type="sibTrans" cxnId="{147CEB7A-BEBF-4CBC-9722-CAB07D4BF6FE}">
      <dgm:prSet/>
      <dgm:spPr/>
      <dgm:t>
        <a:bodyPr/>
        <a:lstStyle/>
        <a:p>
          <a:endParaRPr lang="en-US"/>
        </a:p>
      </dgm:t>
    </dgm:pt>
    <dgm:pt modelId="{070D132A-E0AA-46AD-8F98-D6CAA1AED97B}">
      <dgm:prSet/>
      <dgm:spPr/>
      <dgm:t>
        <a:bodyPr/>
        <a:lstStyle/>
        <a:p>
          <a:r>
            <a:rPr lang="en-US" b="1"/>
            <a:t>Determine case studies</a:t>
          </a:r>
        </a:p>
      </dgm:t>
    </dgm:pt>
    <dgm:pt modelId="{00A74AE5-BC1F-4DF5-9040-2B12A56A4C8A}" type="parTrans" cxnId="{910AE17E-850D-48E0-A5E7-C704836F8435}">
      <dgm:prSet/>
      <dgm:spPr/>
      <dgm:t>
        <a:bodyPr/>
        <a:lstStyle/>
        <a:p>
          <a:endParaRPr lang="en-US"/>
        </a:p>
      </dgm:t>
    </dgm:pt>
    <dgm:pt modelId="{C06354F1-5ADF-46ED-8E22-BDC399A8C4A3}" type="sibTrans" cxnId="{910AE17E-850D-48E0-A5E7-C704836F8435}">
      <dgm:prSet/>
      <dgm:spPr/>
      <dgm:t>
        <a:bodyPr/>
        <a:lstStyle/>
        <a:p>
          <a:endParaRPr lang="en-US"/>
        </a:p>
      </dgm:t>
    </dgm:pt>
    <dgm:pt modelId="{1802501C-1FF2-4A00-AEC8-1C5B380A56AF}" type="pres">
      <dgm:prSet presAssocID="{28C55AB8-8008-4834-A8B1-420FA13E0C87}" presName="linear" presStyleCnt="0">
        <dgm:presLayoutVars>
          <dgm:animLvl val="lvl"/>
          <dgm:resizeHandles val="exact"/>
        </dgm:presLayoutVars>
      </dgm:prSet>
      <dgm:spPr/>
    </dgm:pt>
    <dgm:pt modelId="{5679D4CA-6240-48CA-88B1-B72D6CE61C1B}" type="pres">
      <dgm:prSet presAssocID="{5BA6FDA7-D7AE-4B6F-89F0-670C8F15F4BC}" presName="parentText" presStyleLbl="node1" presStyleIdx="0" presStyleCnt="1">
        <dgm:presLayoutVars>
          <dgm:chMax val="0"/>
          <dgm:bulletEnabled val="1"/>
        </dgm:presLayoutVars>
      </dgm:prSet>
      <dgm:spPr/>
    </dgm:pt>
    <dgm:pt modelId="{C5C97831-A46F-4F3D-89C6-F53106A270C6}" type="pres">
      <dgm:prSet presAssocID="{5BA6FDA7-D7AE-4B6F-89F0-670C8F15F4BC}" presName="childText" presStyleLbl="revTx" presStyleIdx="0" presStyleCnt="1">
        <dgm:presLayoutVars>
          <dgm:bulletEnabled val="1"/>
        </dgm:presLayoutVars>
      </dgm:prSet>
      <dgm:spPr/>
    </dgm:pt>
  </dgm:ptLst>
  <dgm:cxnLst>
    <dgm:cxn modelId="{2D410D00-7B75-4132-8BD0-0E044668BCEA}" type="presOf" srcId="{6A1979D0-1B76-42F8-A994-B391C4F1E508}" destId="{C5C97831-A46F-4F3D-89C6-F53106A270C6}" srcOrd="0" destOrd="3" presId="urn:microsoft.com/office/officeart/2005/8/layout/vList2"/>
    <dgm:cxn modelId="{B1DA2C04-0618-4C9A-98FD-9952244423C7}" type="presOf" srcId="{28C55AB8-8008-4834-A8B1-420FA13E0C87}" destId="{1802501C-1FF2-4A00-AEC8-1C5B380A56AF}" srcOrd="0" destOrd="0" presId="urn:microsoft.com/office/officeart/2005/8/layout/vList2"/>
    <dgm:cxn modelId="{00C4F115-4E2B-4992-B9A7-D44FE0DC1CD4}" type="presOf" srcId="{D73B91BA-6B2C-41C1-9536-3C53751EFC91}" destId="{C5C97831-A46F-4F3D-89C6-F53106A270C6}" srcOrd="0" destOrd="1" presId="urn:microsoft.com/office/officeart/2005/8/layout/vList2"/>
    <dgm:cxn modelId="{FBCBEA22-2ED5-43D0-952A-5367E652A81B}" srcId="{28C55AB8-8008-4834-A8B1-420FA13E0C87}" destId="{5BA6FDA7-D7AE-4B6F-89F0-670C8F15F4BC}" srcOrd="0" destOrd="0" parTransId="{F38AF5FB-35A4-4601-8C99-4D2F86D8E5AC}" sibTransId="{00EB1487-F1A7-4C04-89C1-DE3138422D7B}"/>
    <dgm:cxn modelId="{37E8C72A-E9A3-4C26-A120-F724B8317116}" type="presOf" srcId="{E1BCD492-09E0-41CC-8B31-2E21CE9553BF}" destId="{C5C97831-A46F-4F3D-89C6-F53106A270C6}" srcOrd="0" destOrd="2" presId="urn:microsoft.com/office/officeart/2005/8/layout/vList2"/>
    <dgm:cxn modelId="{834EFB2B-1EAE-422F-8AF4-6450FEFDC7DB}" srcId="{070D132A-E0AA-46AD-8F98-D6CAA1AED97B}" destId="{E1BCD492-09E0-41CC-8B31-2E21CE9553BF}" srcOrd="1" destOrd="0" parTransId="{2B5C0BC0-962E-4945-B33D-1B94DCA6D117}" sibTransId="{A032F1AF-5F9F-496A-98E4-D9A5E9A2A58B}"/>
    <dgm:cxn modelId="{147CEB7A-BEBF-4CBC-9722-CAB07D4BF6FE}" srcId="{6A1979D0-1B76-42F8-A994-B391C4F1E508}" destId="{F09BBFA1-19FD-4486-8BDD-BAFF85F0D803}" srcOrd="1" destOrd="0" parTransId="{613D1529-114B-4E65-9F01-C09631886493}" sibTransId="{F09ED4D1-C080-4D08-AE03-5C00E68272E3}"/>
    <dgm:cxn modelId="{31D1AD7D-7338-43C1-9F93-B0719B5AA5EC}" type="presOf" srcId="{903E672F-F91F-4A32-BC07-C102E597F344}" destId="{C5C97831-A46F-4F3D-89C6-F53106A270C6}" srcOrd="0" destOrd="4" presId="urn:microsoft.com/office/officeart/2005/8/layout/vList2"/>
    <dgm:cxn modelId="{910AE17E-850D-48E0-A5E7-C704836F8435}" srcId="{5BA6FDA7-D7AE-4B6F-89F0-670C8F15F4BC}" destId="{070D132A-E0AA-46AD-8F98-D6CAA1AED97B}" srcOrd="0" destOrd="0" parTransId="{00A74AE5-BC1F-4DF5-9040-2B12A56A4C8A}" sibTransId="{C06354F1-5ADF-46ED-8E22-BDC399A8C4A3}"/>
    <dgm:cxn modelId="{DE93BB85-B426-4422-B2C0-8FF430488936}" type="presOf" srcId="{5BA6FDA7-D7AE-4B6F-89F0-670C8F15F4BC}" destId="{5679D4CA-6240-48CA-88B1-B72D6CE61C1B}" srcOrd="0" destOrd="0" presId="urn:microsoft.com/office/officeart/2005/8/layout/vList2"/>
    <dgm:cxn modelId="{6674E19C-915D-4F76-BB94-0327DC130D41}" srcId="{070D132A-E0AA-46AD-8F98-D6CAA1AED97B}" destId="{D73B91BA-6B2C-41C1-9536-3C53751EFC91}" srcOrd="0" destOrd="0" parTransId="{953D3217-9646-4477-829A-05DDEC4A22AD}" sibTransId="{2ED36C57-B41E-48F0-A7BF-D2C29C2EDC86}"/>
    <dgm:cxn modelId="{82F96BC8-D19F-40EF-8D69-A8908EABE53C}" type="presOf" srcId="{070D132A-E0AA-46AD-8F98-D6CAA1AED97B}" destId="{C5C97831-A46F-4F3D-89C6-F53106A270C6}" srcOrd="0" destOrd="0" presId="urn:microsoft.com/office/officeart/2005/8/layout/vList2"/>
    <dgm:cxn modelId="{3E9D6CD9-2251-4CDC-8F59-FC6E4CF291CE}" type="presOf" srcId="{F09BBFA1-19FD-4486-8BDD-BAFF85F0D803}" destId="{C5C97831-A46F-4F3D-89C6-F53106A270C6}" srcOrd="0" destOrd="5" presId="urn:microsoft.com/office/officeart/2005/8/layout/vList2"/>
    <dgm:cxn modelId="{B29D81DE-4869-430F-94D2-9AC522D809E2}" srcId="{6A1979D0-1B76-42F8-A994-B391C4F1E508}" destId="{903E672F-F91F-4A32-BC07-C102E597F344}" srcOrd="0" destOrd="0" parTransId="{35D71571-E09D-47FF-B2B6-5E2A5F573EBD}" sibTransId="{99ECBFBF-3A55-4E1A-9160-87CFEC226849}"/>
    <dgm:cxn modelId="{514F09E6-D990-4DD7-8017-E1C1BC423736}" srcId="{5BA6FDA7-D7AE-4B6F-89F0-670C8F15F4BC}" destId="{6A1979D0-1B76-42F8-A994-B391C4F1E508}" srcOrd="1" destOrd="0" parTransId="{58D5EE6C-CF6E-46F3-9CD8-AE13D19FF54B}" sibTransId="{11A8A920-59DB-4D1F-8DA9-24C1BC92A58C}"/>
    <dgm:cxn modelId="{1A62D7C5-7830-4690-8968-54F36FF3A05A}" type="presParOf" srcId="{1802501C-1FF2-4A00-AEC8-1C5B380A56AF}" destId="{5679D4CA-6240-48CA-88B1-B72D6CE61C1B}" srcOrd="0" destOrd="0" presId="urn:microsoft.com/office/officeart/2005/8/layout/vList2"/>
    <dgm:cxn modelId="{152C539E-0406-4776-B138-34010DD05417}" type="presParOf" srcId="{1802501C-1FF2-4A00-AEC8-1C5B380A56AF}" destId="{C5C97831-A46F-4F3D-89C6-F53106A270C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9D4CA-6240-48CA-88B1-B72D6CE61C1B}">
      <dsp:nvSpPr>
        <dsp:cNvPr id="0" name=""/>
        <dsp:cNvSpPr/>
      </dsp:nvSpPr>
      <dsp:spPr>
        <a:xfrm>
          <a:off x="0" y="186811"/>
          <a:ext cx="5181600" cy="743535"/>
        </a:xfrm>
        <a:prstGeom prst="round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Phase 1: Project Development</a:t>
          </a:r>
        </a:p>
      </dsp:txBody>
      <dsp:txXfrm>
        <a:off x="36296" y="223107"/>
        <a:ext cx="5109008" cy="670943"/>
      </dsp:txXfrm>
    </dsp:sp>
    <dsp:sp modelId="{C5C97831-A46F-4F3D-89C6-F53106A270C6}">
      <dsp:nvSpPr>
        <dsp:cNvPr id="0" name=""/>
        <dsp:cNvSpPr/>
      </dsp:nvSpPr>
      <dsp:spPr>
        <a:xfrm>
          <a:off x="0" y="930346"/>
          <a:ext cx="5181600" cy="3465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a:t>Determine case studies</a:t>
          </a:r>
        </a:p>
        <a:p>
          <a:pPr marL="457200" lvl="2" indent="-228600" algn="l" defTabSz="1066800">
            <a:lnSpc>
              <a:spcPct val="90000"/>
            </a:lnSpc>
            <a:spcBef>
              <a:spcPct val="0"/>
            </a:spcBef>
            <a:spcAft>
              <a:spcPct val="20000"/>
            </a:spcAft>
            <a:buChar char="•"/>
          </a:pPr>
          <a:r>
            <a:rPr lang="en-US" sz="2400" kern="1200"/>
            <a:t>Moving through the employment process</a:t>
          </a:r>
        </a:p>
        <a:p>
          <a:pPr marL="457200" lvl="2" indent="-228600" algn="l" defTabSz="1066800">
            <a:lnSpc>
              <a:spcPct val="90000"/>
            </a:lnSpc>
            <a:spcBef>
              <a:spcPct val="0"/>
            </a:spcBef>
            <a:spcAft>
              <a:spcPct val="20000"/>
            </a:spcAft>
            <a:buChar char="•"/>
          </a:pPr>
          <a:r>
            <a:rPr lang="en-US" sz="2400" kern="1200"/>
            <a:t>Administrative study</a:t>
          </a:r>
        </a:p>
        <a:p>
          <a:pPr marL="228600" lvl="1" indent="-228600" algn="l" defTabSz="1066800">
            <a:lnSpc>
              <a:spcPct val="90000"/>
            </a:lnSpc>
            <a:spcBef>
              <a:spcPct val="0"/>
            </a:spcBef>
            <a:spcAft>
              <a:spcPct val="20000"/>
            </a:spcAft>
            <a:buChar char="•"/>
          </a:pPr>
          <a:r>
            <a:rPr lang="en-US" sz="2400" b="1" kern="1200"/>
            <a:t>Advisory Panel</a:t>
          </a:r>
        </a:p>
        <a:p>
          <a:pPr marL="457200" lvl="2" indent="-228600" algn="l" defTabSz="1066800">
            <a:lnSpc>
              <a:spcPct val="90000"/>
            </a:lnSpc>
            <a:spcBef>
              <a:spcPct val="0"/>
            </a:spcBef>
            <a:spcAft>
              <a:spcPct val="20000"/>
            </a:spcAft>
            <a:buChar char="•"/>
          </a:pPr>
          <a:r>
            <a:rPr lang="en-US" sz="2400" kern="1200"/>
            <a:t>Initial project proposal review and feedback</a:t>
          </a:r>
        </a:p>
        <a:p>
          <a:pPr marL="457200" lvl="2" indent="-228600" algn="l" defTabSz="1066800">
            <a:lnSpc>
              <a:spcPct val="90000"/>
            </a:lnSpc>
            <a:spcBef>
              <a:spcPct val="0"/>
            </a:spcBef>
            <a:spcAft>
              <a:spcPct val="20000"/>
            </a:spcAft>
            <a:buChar char="•"/>
          </a:pPr>
          <a:r>
            <a:rPr lang="en-US" sz="2400" kern="1200"/>
            <a:t>Implementation of case studies and administrative study</a:t>
          </a:r>
        </a:p>
      </dsp:txBody>
      <dsp:txXfrm>
        <a:off x="0" y="930346"/>
        <a:ext cx="5181600" cy="34651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8/21/2024</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8/21/2024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260029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70837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a:p>
        </p:txBody>
      </p:sp>
    </p:spTree>
    <p:extLst>
      <p:ext uri="{BB962C8B-B14F-4D97-AF65-F5344CB8AC3E}">
        <p14:creationId xmlns:p14="http://schemas.microsoft.com/office/powerpoint/2010/main" val="1126726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a:p>
        </p:txBody>
      </p:sp>
    </p:spTree>
    <p:extLst>
      <p:ext uri="{BB962C8B-B14F-4D97-AF65-F5344CB8AC3E}">
        <p14:creationId xmlns:p14="http://schemas.microsoft.com/office/powerpoint/2010/main" val="1425216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a:p>
        </p:txBody>
      </p:sp>
    </p:spTree>
    <p:extLst>
      <p:ext uri="{BB962C8B-B14F-4D97-AF65-F5344CB8AC3E}">
        <p14:creationId xmlns:p14="http://schemas.microsoft.com/office/powerpoint/2010/main" val="4076664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a:p>
        </p:txBody>
      </p:sp>
    </p:spTree>
    <p:extLst>
      <p:ext uri="{BB962C8B-B14F-4D97-AF65-F5344CB8AC3E}">
        <p14:creationId xmlns:p14="http://schemas.microsoft.com/office/powerpoint/2010/main" val="2837402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a:p>
        </p:txBody>
      </p:sp>
    </p:spTree>
    <p:extLst>
      <p:ext uri="{BB962C8B-B14F-4D97-AF65-F5344CB8AC3E}">
        <p14:creationId xmlns:p14="http://schemas.microsoft.com/office/powerpoint/2010/main" val="227337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004D954-AC4E-4F4A-BF34-E8413B61CE55}" type="slidenum">
              <a:rPr lang="en-US" smtClean="0"/>
              <a:t>20</a:t>
            </a:fld>
            <a:endParaRPr lang="en-US"/>
          </a:p>
        </p:txBody>
      </p:sp>
    </p:spTree>
    <p:extLst>
      <p:ext uri="{BB962C8B-B14F-4D97-AF65-F5344CB8AC3E}">
        <p14:creationId xmlns:p14="http://schemas.microsoft.com/office/powerpoint/2010/main" val="3067528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a:p>
        </p:txBody>
      </p:sp>
    </p:spTree>
    <p:extLst>
      <p:ext uri="{BB962C8B-B14F-4D97-AF65-F5344CB8AC3E}">
        <p14:creationId xmlns:p14="http://schemas.microsoft.com/office/powerpoint/2010/main" val="3416957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23</a:t>
            </a:fld>
            <a:endParaRPr lang="en-US"/>
          </a:p>
        </p:txBody>
      </p:sp>
    </p:spTree>
    <p:extLst>
      <p:ext uri="{BB962C8B-B14F-4D97-AF65-F5344CB8AC3E}">
        <p14:creationId xmlns:p14="http://schemas.microsoft.com/office/powerpoint/2010/main" val="2034118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a:p>
        </p:txBody>
      </p:sp>
    </p:spTree>
    <p:extLst>
      <p:ext uri="{BB962C8B-B14F-4D97-AF65-F5344CB8AC3E}">
        <p14:creationId xmlns:p14="http://schemas.microsoft.com/office/powerpoint/2010/main" val="58296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a:p>
        </p:txBody>
      </p:sp>
    </p:spTree>
    <p:extLst>
      <p:ext uri="{BB962C8B-B14F-4D97-AF65-F5344CB8AC3E}">
        <p14:creationId xmlns:p14="http://schemas.microsoft.com/office/powerpoint/2010/main" val="1825396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27</a:t>
            </a:fld>
            <a:endParaRPr lang="en-US"/>
          </a:p>
        </p:txBody>
      </p:sp>
    </p:spTree>
    <p:extLst>
      <p:ext uri="{BB962C8B-B14F-4D97-AF65-F5344CB8AC3E}">
        <p14:creationId xmlns:p14="http://schemas.microsoft.com/office/powerpoint/2010/main" val="3164857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34</a:t>
            </a:fld>
            <a:endParaRPr lang="en-US"/>
          </a:p>
        </p:txBody>
      </p:sp>
    </p:spTree>
    <p:extLst>
      <p:ext uri="{BB962C8B-B14F-4D97-AF65-F5344CB8AC3E}">
        <p14:creationId xmlns:p14="http://schemas.microsoft.com/office/powerpoint/2010/main" val="3283243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a:p>
        </p:txBody>
      </p:sp>
    </p:spTree>
    <p:extLst>
      <p:ext uri="{BB962C8B-B14F-4D97-AF65-F5344CB8AC3E}">
        <p14:creationId xmlns:p14="http://schemas.microsoft.com/office/powerpoint/2010/main" val="350385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a:p>
        </p:txBody>
      </p:sp>
    </p:spTree>
    <p:extLst>
      <p:ext uri="{BB962C8B-B14F-4D97-AF65-F5344CB8AC3E}">
        <p14:creationId xmlns:p14="http://schemas.microsoft.com/office/powerpoint/2010/main" val="371470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276926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a:p>
        </p:txBody>
      </p:sp>
    </p:spTree>
    <p:extLst>
      <p:ext uri="{BB962C8B-B14F-4D97-AF65-F5344CB8AC3E}">
        <p14:creationId xmlns:p14="http://schemas.microsoft.com/office/powerpoint/2010/main" val="308443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a:p>
        </p:txBody>
      </p:sp>
    </p:spTree>
    <p:extLst>
      <p:ext uri="{BB962C8B-B14F-4D97-AF65-F5344CB8AC3E}">
        <p14:creationId xmlns:p14="http://schemas.microsoft.com/office/powerpoint/2010/main" val="310313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297524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1243772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8/21/2024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2" name="Picture 8" descr="Minnesota Department of Human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1520" y="970845"/>
            <a:ext cx="6468960" cy="2245959"/>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8/21/2024</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76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8/21/2024</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8/21/2024</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302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8/21/2024</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2487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8/21/2024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392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8/21/2024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8/21/2024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8/21/2024</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6490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8/21/2024</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8/21/2024</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8/21/2024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Picture 8" descr="Minnesota Department of Human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1819" y="970845"/>
            <a:ext cx="6468361" cy="2245959"/>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8/21/2024</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8/21/2024</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8/21/2024</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8/21/2024</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8/21/2024</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8/21/2024</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8/21/2024</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0" name="Picture 5" descr="Minnesota Department of Human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5" y="5690768"/>
            <a:ext cx="3200400" cy="1111147"/>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8/21/2024</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8/21/2024</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8/21/2024</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t>8/21/2024</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8/21/2024</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8/21/2024</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websiteurl</a:t>
            </a:r>
            <a:endParaRPr lang="en-US"/>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763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8/21/2024</a:t>
            </a:fld>
            <a:endParaRPr lang="en-US"/>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8/21/2024</a:t>
            </a:fld>
            <a:endParaRPr lang="en-US"/>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3441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8/21/2024</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8/21/2024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3" name="Picture 8" descr="Minnesota Department of Human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153400" y="334033"/>
            <a:ext cx="3200400" cy="1111147"/>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8/21/2024</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Optional Tagline Goes Here | mn.gov/</a:t>
            </a:r>
            <a:r>
              <a:rPr lang="en-US" err="1"/>
              <a:t>websiteurl</a:t>
            </a:r>
            <a:endParaRPr lang="en-US"/>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0915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8/21/2024</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8/21/2024</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descr="Minnesota Department of Human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153400" y="311455"/>
            <a:ext cx="3200400" cy="1111147"/>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8/21/2024</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8" descr="Minnesota Department of Human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153400" y="311455"/>
            <a:ext cx="3200400" cy="1111147"/>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 White 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914400" y="1554480"/>
            <a:ext cx="10360152" cy="4572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33613-EBF7-492C-BF3B-9175F5CC9835}" type="datetime1">
              <a:rPr lang="en-US" smtClean="0"/>
              <a:t>8/21/2024</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Waiver Reimagine Advisory Committee, Meeting 1 | mn.gov/DHS</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733021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and Content Split - Light BG">
    <p:bg>
      <p:bgPr>
        <a:solidFill>
          <a:srgbClr val="E8E8E8"/>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a:t>Click to edit title</a:t>
            </a:r>
          </a:p>
        </p:txBody>
      </p:sp>
      <p:sp>
        <p:nvSpPr>
          <p:cNvPr id="15" name="Rectangle 14"/>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914400" y="1554480"/>
            <a:ext cx="5029200" cy="45720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5352" y="1554480"/>
            <a:ext cx="5029200" cy="45720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7E20EC-FDC7-49C0-A33B-2A50C87821E9}" type="datetime1">
              <a:rPr lang="en-US" smtClean="0"/>
              <a:t>8/21/2024</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Waiver Reimagine Advisory Committee, Meeting 1 | mn.gov/DHS</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44326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337E5-8938-699E-DC90-8ABF821A6EF6}"/>
              </a:ext>
            </a:extLst>
          </p:cNvPr>
          <p:cNvSpPr/>
          <p:nvPr userDrawn="1"/>
        </p:nvSpPr>
        <p:spPr>
          <a:xfrm>
            <a:off x="0" y="-155275"/>
            <a:ext cx="12629072" cy="73466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6016F50-31B8-4FDC-B2D9-D0EA11F4C0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8061" y="6197462"/>
            <a:ext cx="1332310" cy="451086"/>
          </a:xfrm>
          <a:prstGeom prst="rect">
            <a:avLst/>
          </a:prstGeom>
        </p:spPr>
      </p:pic>
      <p:sp>
        <p:nvSpPr>
          <p:cNvPr id="8" name="TextBox 7">
            <a:extLst>
              <a:ext uri="{FF2B5EF4-FFF2-40B4-BE49-F238E27FC236}">
                <a16:creationId xmlns:a16="http://schemas.microsoft.com/office/drawing/2014/main" id="{586248E3-41F5-4FAE-B86C-08DF6386DD9C}"/>
              </a:ext>
            </a:extLst>
          </p:cNvPr>
          <p:cNvSpPr txBox="1"/>
          <p:nvPr userDrawn="1"/>
        </p:nvSpPr>
        <p:spPr>
          <a:xfrm>
            <a:off x="10154920" y="6426079"/>
            <a:ext cx="2763520"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www.LeadingAgeMN.org</a:t>
            </a:r>
          </a:p>
        </p:txBody>
      </p:sp>
      <p:sp>
        <p:nvSpPr>
          <p:cNvPr id="11" name="TextBox 10">
            <a:extLst>
              <a:ext uri="{FF2B5EF4-FFF2-40B4-BE49-F238E27FC236}">
                <a16:creationId xmlns:a16="http://schemas.microsoft.com/office/drawing/2014/main" id="{1248AD93-A8CB-4D5D-88D1-C40D9AD39EC5}"/>
              </a:ext>
            </a:extLst>
          </p:cNvPr>
          <p:cNvSpPr txBox="1"/>
          <p:nvPr userDrawn="1"/>
        </p:nvSpPr>
        <p:spPr>
          <a:xfrm>
            <a:off x="407389" y="72836"/>
            <a:ext cx="10617168" cy="461665"/>
          </a:xfrm>
          <a:prstGeom prst="rect">
            <a:avLst/>
          </a:prstGeom>
          <a:solidFill>
            <a:srgbClr val="000000"/>
          </a:solidFill>
          <a:ln>
            <a:noFill/>
          </a:ln>
        </p:spPr>
        <p:txBody>
          <a:bodyPr wrap="square" rtlCol="0">
            <a:spAutoFit/>
          </a:bodyPr>
          <a:lstStyle/>
          <a:p>
            <a:pPr algn="l"/>
            <a:r>
              <a:rPr lang="en-US" sz="2400" b="0">
                <a:ln>
                  <a:noFill/>
                </a:ln>
                <a:solidFill>
                  <a:schemeClr val="bg1"/>
                </a:solidFill>
                <a:latin typeface="Arial" panose="020B0604020202020204" pitchFamily="34" charset="0"/>
                <a:cs typeface="Arial" panose="020B0604020202020204" pitchFamily="34" charset="0"/>
              </a:rPr>
              <a:t>2024 </a:t>
            </a:r>
            <a:r>
              <a:rPr lang="en-US" sz="2400" b="0">
                <a:ln>
                  <a:noFill/>
                </a:ln>
                <a:solidFill>
                  <a:srgbClr val="E86D1F"/>
                </a:solidFill>
                <a:latin typeface="Arial Black" panose="020B0A04020102020204" pitchFamily="34" charset="0"/>
                <a:cs typeface="Arial" panose="020B0604020202020204" pitchFamily="34" charset="0"/>
              </a:rPr>
              <a:t>Institute &amp; Expo</a:t>
            </a:r>
            <a:endParaRPr lang="en-US" sz="2400" b="1">
              <a:ln>
                <a:noFill/>
              </a:ln>
              <a:solidFill>
                <a:srgbClr val="E86D1F"/>
              </a:solidFill>
              <a:latin typeface="Arial Black" panose="020B0A040201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8AEA9EFC-65BC-4050-8B9B-F2E2B4AC5862}"/>
              </a:ext>
            </a:extLst>
          </p:cNvPr>
          <p:cNvCxnSpPr>
            <a:cxnSpLocks/>
          </p:cNvCxnSpPr>
          <p:nvPr userDrawn="1"/>
        </p:nvCxnSpPr>
        <p:spPr>
          <a:xfrm>
            <a:off x="0" y="628092"/>
            <a:ext cx="12245338" cy="0"/>
          </a:xfrm>
          <a:prstGeom prst="line">
            <a:avLst/>
          </a:prstGeom>
          <a:ln w="95250" cmpd="thickThin">
            <a:solidFill>
              <a:srgbClr val="007DB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D989AC3-CC85-409D-964A-786B8D127935}"/>
              </a:ext>
            </a:extLst>
          </p:cNvPr>
          <p:cNvSpPr/>
          <p:nvPr userDrawn="1"/>
        </p:nvSpPr>
        <p:spPr>
          <a:xfrm>
            <a:off x="-139700" y="-889000"/>
            <a:ext cx="12522200" cy="889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5F2D01-0A98-49E8-AAE5-D7576BB8957A}"/>
              </a:ext>
            </a:extLst>
          </p:cNvPr>
          <p:cNvSpPr/>
          <p:nvPr userDrawn="1"/>
        </p:nvSpPr>
        <p:spPr>
          <a:xfrm rot="5400000">
            <a:off x="8511969" y="2945399"/>
            <a:ext cx="8257008" cy="889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match with blue smoke coming out of it&#10;&#10;Description automatically generated">
            <a:extLst>
              <a:ext uri="{FF2B5EF4-FFF2-40B4-BE49-F238E27FC236}">
                <a16:creationId xmlns:a16="http://schemas.microsoft.com/office/drawing/2014/main" id="{A63F80DA-20E9-FF9A-AA05-86ECC1FBD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125200" y="-598"/>
            <a:ext cx="1068787" cy="579992"/>
          </a:xfrm>
          <a:prstGeom prst="rect">
            <a:avLst/>
          </a:prstGeom>
        </p:spPr>
      </p:pic>
      <p:pic>
        <p:nvPicPr>
          <p:cNvPr id="5" name="Picture 4" descr="A lit match with a flame&#10;&#10;Description automatically generated">
            <a:extLst>
              <a:ext uri="{FF2B5EF4-FFF2-40B4-BE49-F238E27FC236}">
                <a16:creationId xmlns:a16="http://schemas.microsoft.com/office/drawing/2014/main" id="{4DA04085-E90B-7E53-B5CC-FCD4CE8BDF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2727" y="6662"/>
            <a:ext cx="1223640" cy="539911"/>
          </a:xfrm>
          <a:prstGeom prst="rect">
            <a:avLst/>
          </a:prstGeom>
        </p:spPr>
      </p:pic>
      <p:sp>
        <p:nvSpPr>
          <p:cNvPr id="14" name="TextBox 13">
            <a:extLst>
              <a:ext uri="{FF2B5EF4-FFF2-40B4-BE49-F238E27FC236}">
                <a16:creationId xmlns:a16="http://schemas.microsoft.com/office/drawing/2014/main" id="{265E7BC1-E3DD-2424-9226-5F823D3DAD12}"/>
              </a:ext>
            </a:extLst>
          </p:cNvPr>
          <p:cNvSpPr txBox="1"/>
          <p:nvPr userDrawn="1"/>
        </p:nvSpPr>
        <p:spPr>
          <a:xfrm>
            <a:off x="4919921" y="6423005"/>
            <a:ext cx="2763520"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#institute2024</a:t>
            </a:r>
          </a:p>
        </p:txBody>
      </p:sp>
    </p:spTree>
    <p:extLst>
      <p:ext uri="{BB962C8B-B14F-4D97-AF65-F5344CB8AC3E}">
        <p14:creationId xmlns:p14="http://schemas.microsoft.com/office/powerpoint/2010/main" val="67020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8/21/2024</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8/21/2024</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8/21/2024</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t>8/21/2024</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8/21/2024</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95" r:id="rId4"/>
    <p:sldLayoutId id="2147483711" r:id="rId5"/>
    <p:sldLayoutId id="2147483712" r:id="rId6"/>
    <p:sldLayoutId id="2147483790" r:id="rId7"/>
    <p:sldLayoutId id="2147483789" r:id="rId8"/>
    <p:sldLayoutId id="2147483714" r:id="rId9"/>
    <p:sldLayoutId id="2147483780" r:id="rId10"/>
    <p:sldLayoutId id="2147483773" r:id="rId11"/>
    <p:sldLayoutId id="2147483800" r:id="rId12"/>
    <p:sldLayoutId id="2147483688" r:id="rId13"/>
    <p:sldLayoutId id="2147483826" r:id="rId14"/>
    <p:sldLayoutId id="2147483801" r:id="rId15"/>
    <p:sldLayoutId id="2147483802" r:id="rId16"/>
    <p:sldLayoutId id="2147483803" r:id="rId17"/>
    <p:sldLayoutId id="2147483744" r:id="rId18"/>
    <p:sldLayoutId id="2147483793" r:id="rId19"/>
    <p:sldLayoutId id="2147483767" r:id="rId20"/>
    <p:sldLayoutId id="2147483771" r:id="rId21"/>
    <p:sldLayoutId id="2147483772" r:id="rId22"/>
    <p:sldLayoutId id="2147483820" r:id="rId23"/>
    <p:sldLayoutId id="2147483769" r:id="rId24"/>
    <p:sldLayoutId id="2147483770" r:id="rId25"/>
    <p:sldLayoutId id="2147483829" r:id="rId26"/>
    <p:sldLayoutId id="2147483732" r:id="rId27"/>
    <p:sldLayoutId id="2147483794" r:id="rId28"/>
    <p:sldLayoutId id="2147483733" r:id="rId29"/>
    <p:sldLayoutId id="2147483821" r:id="rId30"/>
    <p:sldLayoutId id="2147483805" r:id="rId31"/>
    <p:sldLayoutId id="2147483806" r:id="rId32"/>
    <p:sldLayoutId id="2147483822" r:id="rId33"/>
    <p:sldLayoutId id="2147483750" r:id="rId34"/>
    <p:sldLayoutId id="2147483765" r:id="rId35"/>
    <p:sldLayoutId id="2147483823" r:id="rId36"/>
    <p:sldLayoutId id="2147483809" r:id="rId37"/>
    <p:sldLayoutId id="2147483808" r:id="rId38"/>
    <p:sldLayoutId id="2147483824" r:id="rId39"/>
    <p:sldLayoutId id="2147483781" r:id="rId40"/>
    <p:sldLayoutId id="2147483825" r:id="rId41"/>
    <p:sldLayoutId id="2147483807" r:id="rId42"/>
    <p:sldLayoutId id="2147483819" r:id="rId43"/>
    <p:sldLayoutId id="2147483738" r:id="rId44"/>
    <p:sldLayoutId id="2147483739" r:id="rId45"/>
    <p:sldLayoutId id="2147483754" r:id="rId46"/>
    <p:sldLayoutId id="2147483755" r:id="rId47"/>
    <p:sldLayoutId id="2147483759" r:id="rId48"/>
    <p:sldLayoutId id="2147483753" r:id="rId49"/>
    <p:sldLayoutId id="2147483763" r:id="rId50"/>
    <p:sldLayoutId id="2147483762" r:id="rId51"/>
    <p:sldLayoutId id="2147483797" r:id="rId52"/>
    <p:sldLayoutId id="2147483827" r:id="rId53"/>
    <p:sldLayoutId id="2147483830" r:id="rId54"/>
    <p:sldLayoutId id="2147483831" r:id="rId55"/>
    <p:sldLayoutId id="2147483832" r:id="rId5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mn.gov/dhs/partners-and-providers/news-initiatives-reports-workgroups/long-term-services-and-supports/waiver-reimagine/faq/index.jsp" TargetMode="External"/><Relationship Id="rId2" Type="http://schemas.openxmlformats.org/officeDocument/2006/relationships/hyperlink" Target="https://mn.gov/dhs/partners-and-providers/news-initiatives-reports-workgroups/long-term-services-and-supports/waiver-reimagine/" TargetMode="Externa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mailto:Waiver.Reimagine@state.mn.us" TargetMode="External"/><Relationship Id="rId4" Type="http://schemas.openxmlformats.org/officeDocument/2006/relationships/hyperlink" Target="https://mn.gov/dhs/partners-and-providers/news-initiatives-reports-workgroups/long-term-services-and-supports/waiver-reimagine/#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mn.gov/dhs/partners-and-providers/news-initiatives-reports-workgroups/long-term-services-and-supports/disability-waiver-rates-system/cost-reporting.jsp" TargetMode="External"/><Relationship Id="rId2" Type="http://schemas.openxmlformats.org/officeDocument/2006/relationships/hyperlink" Target="https://www.dhs.state.mn.us/main/idcplg?IdcService=GET_DYNAMIC_CONVERSION&amp;RevisionSelectionMethod=LatestReleased&amp;dDocName=dhs16_143138#DWRS"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mn.gov/dhs/partners-and-providers/news-initiatives-reports-workgroups/long-term-services-and-supports/disability-waiver-rates-system/cost-reporting.jsp" TargetMode="External"/><Relationship Id="rId2" Type="http://schemas.openxmlformats.org/officeDocument/2006/relationships/hyperlink" Target="https://www.dhs.state.mn.us/main/idcplg?IdcService=GET_DYNAMIC_CONVERSION&amp;RevisionSelectionMethod=LatestReleased&amp;dDocName=dwrs-home" TargetMode="External"/><Relationship Id="rId1" Type="http://schemas.openxmlformats.org/officeDocument/2006/relationships/slideLayout" Target="../slideLayouts/slideLayout54.xml"/><Relationship Id="rId4" Type="http://schemas.openxmlformats.org/officeDocument/2006/relationships/hyperlink" Target="https://edocs.dhs.state.mn.us/lfserver/Public/DHS-8224-E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disabilityhubmn.org/for-professionals/benefits-planning/get-ready/agency-strategies/#article-star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Disability Service Division Topics and Updates 2024</a:t>
            </a:r>
          </a:p>
        </p:txBody>
      </p:sp>
      <p:sp>
        <p:nvSpPr>
          <p:cNvPr id="9" name="Text Placeholder 8"/>
          <p:cNvSpPr>
            <a:spLocks noGrp="1"/>
          </p:cNvSpPr>
          <p:nvPr>
            <p:ph type="body" sz="quarter" idx="18"/>
          </p:nvPr>
        </p:nvSpPr>
        <p:spPr/>
        <p:txBody>
          <a:bodyPr>
            <a:noAutofit/>
          </a:bodyPr>
          <a:lstStyle/>
          <a:p>
            <a:r>
              <a:rPr lang="en-US" dirty="0"/>
              <a:t>Kristy Howe &amp; Meghan Lindblom </a:t>
            </a:r>
          </a:p>
          <a:p>
            <a:endParaRPr lang="en-US" dirty="0"/>
          </a:p>
        </p:txBody>
      </p:sp>
      <p:pic>
        <p:nvPicPr>
          <p:cNvPr id="6" name="Picture Placeholder 5" descr="A picture containing water, outdoor, river">
            <a:extLst>
              <a:ext uri="{FF2B5EF4-FFF2-40B4-BE49-F238E27FC236}">
                <a16:creationId xmlns:a16="http://schemas.microsoft.com/office/drawing/2014/main" id="{18CCE8AC-425E-41C1-742E-437C95F01B3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814" b="29814"/>
          <a:stretch>
            <a:fillRect/>
          </a:stretch>
        </p:blipFill>
        <p:spPr>
          <a:xfrm>
            <a:off x="0" y="1889864"/>
            <a:ext cx="12192000" cy="2298700"/>
          </a:xfrm>
        </p:spPr>
      </p:pic>
    </p:spTree>
    <p:extLst>
      <p:ext uri="{BB962C8B-B14F-4D97-AF65-F5344CB8AC3E}">
        <p14:creationId xmlns:p14="http://schemas.microsoft.com/office/powerpoint/2010/main" val="3832082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2025 Legislation Proposals</a:t>
            </a:r>
          </a:p>
        </p:txBody>
      </p:sp>
      <p:pic>
        <p:nvPicPr>
          <p:cNvPr id="7" name="Picture Placeholder 6" descr="A close-up of gears with words&#10;&#10;Description automatically generated">
            <a:extLst>
              <a:ext uri="{FF2B5EF4-FFF2-40B4-BE49-F238E27FC236}">
                <a16:creationId xmlns:a16="http://schemas.microsoft.com/office/drawing/2014/main" id="{B8E220B9-D69A-879A-6908-0163D000B2F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7104" b="27104"/>
          <a:stretch>
            <a:fillRect/>
          </a:stretch>
        </p:blipFill>
        <p:spPr/>
      </p:pic>
    </p:spTree>
    <p:extLst>
      <p:ext uri="{BB962C8B-B14F-4D97-AF65-F5344CB8AC3E}">
        <p14:creationId xmlns:p14="http://schemas.microsoft.com/office/powerpoint/2010/main" val="3166621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432FA2-20FE-3F09-DF95-A72245EDB212}"/>
              </a:ext>
            </a:extLst>
          </p:cNvPr>
          <p:cNvSpPr>
            <a:spLocks noGrp="1"/>
          </p:cNvSpPr>
          <p:nvPr>
            <p:ph type="title"/>
          </p:nvPr>
        </p:nvSpPr>
        <p:spPr/>
        <p:txBody>
          <a:bodyPr/>
          <a:lstStyle/>
          <a:p>
            <a:r>
              <a:rPr lang="en-US" dirty="0"/>
              <a:t>Employment Proposals</a:t>
            </a:r>
          </a:p>
        </p:txBody>
      </p:sp>
      <p:sp>
        <p:nvSpPr>
          <p:cNvPr id="6" name="Content Placeholder 5">
            <a:extLst>
              <a:ext uri="{FF2B5EF4-FFF2-40B4-BE49-F238E27FC236}">
                <a16:creationId xmlns:a16="http://schemas.microsoft.com/office/drawing/2014/main" id="{CA33EF79-60E6-066E-0D26-B8994099A417}"/>
              </a:ext>
            </a:extLst>
          </p:cNvPr>
          <p:cNvSpPr>
            <a:spLocks noGrp="1"/>
          </p:cNvSpPr>
          <p:nvPr>
            <p:ph idx="1"/>
          </p:nvPr>
        </p:nvSpPr>
        <p:spPr/>
        <p:txBody>
          <a:bodyPr vert="horz" lIns="91440" tIns="45720" rIns="91440" bIns="45720" rtlCol="0" anchor="t">
            <a:normAutofit/>
          </a:bodyPr>
          <a:lstStyle/>
          <a:p>
            <a:r>
              <a:rPr lang="en-US" sz="3600" dirty="0">
                <a:cs typeface="Calibri"/>
              </a:rPr>
              <a:t>Align the wage requirements for jobs supported under employment support services to require competitive wages</a:t>
            </a:r>
          </a:p>
          <a:p>
            <a:r>
              <a:rPr lang="en-US" sz="3600" dirty="0">
                <a:cs typeface="Calibri"/>
              </a:rPr>
              <a:t>One-time funding for new provider development and training</a:t>
            </a:r>
          </a:p>
          <a:p>
            <a:endParaRPr lang="en-US" dirty="0">
              <a:cs typeface="Calibri"/>
            </a:endParaRPr>
          </a:p>
        </p:txBody>
      </p:sp>
    </p:spTree>
    <p:extLst>
      <p:ext uri="{BB962C8B-B14F-4D97-AF65-F5344CB8AC3E}">
        <p14:creationId xmlns:p14="http://schemas.microsoft.com/office/powerpoint/2010/main" val="22822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3FF2-45D7-21E2-F4E8-57D446501900}"/>
              </a:ext>
            </a:extLst>
          </p:cNvPr>
          <p:cNvSpPr>
            <a:spLocks noGrp="1"/>
          </p:cNvSpPr>
          <p:nvPr>
            <p:ph type="title"/>
          </p:nvPr>
        </p:nvSpPr>
        <p:spPr/>
        <p:txBody>
          <a:bodyPr/>
          <a:lstStyle/>
          <a:p>
            <a:r>
              <a:rPr lang="en-US" dirty="0"/>
              <a:t>Feedback and Support</a:t>
            </a:r>
          </a:p>
        </p:txBody>
      </p:sp>
      <p:sp>
        <p:nvSpPr>
          <p:cNvPr id="3" name="Content Placeholder 2">
            <a:extLst>
              <a:ext uri="{FF2B5EF4-FFF2-40B4-BE49-F238E27FC236}">
                <a16:creationId xmlns:a16="http://schemas.microsoft.com/office/drawing/2014/main" id="{736C4BDC-9043-9992-86CC-9D22E22AD660}"/>
              </a:ext>
            </a:extLst>
          </p:cNvPr>
          <p:cNvSpPr>
            <a:spLocks noGrp="1"/>
          </p:cNvSpPr>
          <p:nvPr>
            <p:ph sz="half" idx="1"/>
          </p:nvPr>
        </p:nvSpPr>
        <p:spPr/>
        <p:txBody>
          <a:bodyPr vert="horz" lIns="91440" tIns="45720" rIns="91440" bIns="45720" rtlCol="0" anchor="t">
            <a:normAutofit/>
          </a:bodyPr>
          <a:lstStyle/>
          <a:p>
            <a:pPr lvl="1"/>
            <a:endParaRPr lang="en-US" sz="4000" dirty="0">
              <a:cs typeface="Calibri"/>
            </a:endParaRPr>
          </a:p>
          <a:p>
            <a:pPr lvl="1"/>
            <a:r>
              <a:rPr lang="en-US" sz="4000" dirty="0">
                <a:cs typeface="Calibri"/>
              </a:rPr>
              <a:t>DSD Form</a:t>
            </a:r>
            <a:endParaRPr lang="en-US" dirty="0"/>
          </a:p>
          <a:p>
            <a:pPr lvl="1"/>
            <a:r>
              <a:rPr lang="en-US" sz="4000" err="1">
                <a:cs typeface="Calibri"/>
              </a:rPr>
              <a:t>PIPEin</a:t>
            </a:r>
            <a:endParaRPr lang="en-US" sz="4000" dirty="0">
              <a:cs typeface="Calibri"/>
            </a:endParaRPr>
          </a:p>
          <a:p>
            <a:pPr lvl="1"/>
            <a:r>
              <a:rPr lang="en-US" sz="4000" dirty="0">
                <a:cs typeface="Calibri"/>
              </a:rPr>
              <a:t>E1MN Form</a:t>
            </a:r>
          </a:p>
          <a:p>
            <a:pPr lvl="1"/>
            <a:endParaRPr lang="en-US" dirty="0">
              <a:cs typeface="Calibri"/>
            </a:endParaRPr>
          </a:p>
          <a:p>
            <a:endParaRPr lang="en-US">
              <a:cs typeface="Calibri"/>
            </a:endParaRPr>
          </a:p>
        </p:txBody>
      </p:sp>
      <p:sp>
        <p:nvSpPr>
          <p:cNvPr id="4" name="Date Placeholder 3">
            <a:extLst>
              <a:ext uri="{FF2B5EF4-FFF2-40B4-BE49-F238E27FC236}">
                <a16:creationId xmlns:a16="http://schemas.microsoft.com/office/drawing/2014/main" id="{922C392B-8740-748E-8A55-6079C17FC73B}"/>
              </a:ext>
            </a:extLst>
          </p:cNvPr>
          <p:cNvSpPr>
            <a:spLocks noGrp="1"/>
          </p:cNvSpPr>
          <p:nvPr>
            <p:ph type="dt" sz="half" idx="10"/>
          </p:nvPr>
        </p:nvSpPr>
        <p:spPr/>
        <p:txBody>
          <a:bodyPr/>
          <a:lstStyle/>
          <a:p>
            <a:fld id="{824D5D47-1752-4D84-8BFB-C2F71A34C932}" type="datetime1">
              <a:rPr lang="en-US" smtClean="0"/>
              <a:t>8/21/2024</a:t>
            </a:fld>
            <a:endParaRPr lang="en-US"/>
          </a:p>
        </p:txBody>
      </p:sp>
      <p:sp>
        <p:nvSpPr>
          <p:cNvPr id="5" name="Footer Placeholder 4">
            <a:extLst>
              <a:ext uri="{FF2B5EF4-FFF2-40B4-BE49-F238E27FC236}">
                <a16:creationId xmlns:a16="http://schemas.microsoft.com/office/drawing/2014/main" id="{5784A140-7EEB-A1F0-6704-7CE05C1FD02E}"/>
              </a:ext>
            </a:extLst>
          </p:cNvPr>
          <p:cNvSpPr>
            <a:spLocks noGrp="1"/>
          </p:cNvSpPr>
          <p:nvPr>
            <p:ph type="ftr" sz="quarter" idx="3"/>
          </p:nvPr>
        </p:nvSpPr>
        <p:spPr/>
        <p:txBody>
          <a:body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a:extLst>
              <a:ext uri="{FF2B5EF4-FFF2-40B4-BE49-F238E27FC236}">
                <a16:creationId xmlns:a16="http://schemas.microsoft.com/office/drawing/2014/main" id="{569227C5-DBB4-0297-CF4D-C1F5B2812BAA}"/>
              </a:ext>
            </a:extLst>
          </p:cNvPr>
          <p:cNvSpPr>
            <a:spLocks noGrp="1"/>
          </p:cNvSpPr>
          <p:nvPr>
            <p:ph type="sldNum" sz="quarter" idx="12"/>
          </p:nvPr>
        </p:nvSpPr>
        <p:spPr/>
        <p:txBody>
          <a:bodyPr/>
          <a:lstStyle/>
          <a:p>
            <a:fld id="{48F63A3B-78C7-47BE-AE5E-E10140E04643}" type="slidenum">
              <a:rPr lang="en-US" smtClean="0"/>
              <a:t>12</a:t>
            </a:fld>
            <a:endParaRPr lang="en-US"/>
          </a:p>
        </p:txBody>
      </p:sp>
      <p:pic>
        <p:nvPicPr>
          <p:cNvPr id="8" name="Graphic 4" descr="Questions">
            <a:extLst>
              <a:ext uri="{FF2B5EF4-FFF2-40B4-BE49-F238E27FC236}">
                <a16:creationId xmlns:a16="http://schemas.microsoft.com/office/drawing/2014/main" id="{B83B9C55-CC92-4612-9358-3C8B1602B7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4137" y="1590444"/>
            <a:ext cx="4316506" cy="4316506"/>
          </a:xfrm>
          <a:prstGeom prst="rect">
            <a:avLst/>
          </a:prstGeom>
        </p:spPr>
      </p:pic>
    </p:spTree>
    <p:extLst>
      <p:ext uri="{BB962C8B-B14F-4D97-AF65-F5344CB8AC3E}">
        <p14:creationId xmlns:p14="http://schemas.microsoft.com/office/powerpoint/2010/main" val="2478524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07EAA9-0866-B4DD-3C2B-8A1208BC9445}"/>
              </a:ext>
            </a:extLst>
          </p:cNvPr>
          <p:cNvSpPr>
            <a:spLocks noGrp="1"/>
          </p:cNvSpPr>
          <p:nvPr>
            <p:ph type="ctrTitle"/>
          </p:nvPr>
        </p:nvSpPr>
        <p:spPr/>
        <p:txBody>
          <a:bodyPr/>
          <a:lstStyle/>
          <a:p>
            <a:r>
              <a:rPr lang="en-US" dirty="0"/>
              <a:t>Waiver Reimagine Overview</a:t>
            </a:r>
          </a:p>
        </p:txBody>
      </p:sp>
      <p:sp>
        <p:nvSpPr>
          <p:cNvPr id="7" name="Text Placeholder 6">
            <a:extLst>
              <a:ext uri="{FF2B5EF4-FFF2-40B4-BE49-F238E27FC236}">
                <a16:creationId xmlns:a16="http://schemas.microsoft.com/office/drawing/2014/main" id="{B758B307-660C-8882-8D18-969B86928051}"/>
              </a:ext>
            </a:extLst>
          </p:cNvPr>
          <p:cNvSpPr>
            <a:spLocks noGrp="1"/>
          </p:cNvSpPr>
          <p:nvPr>
            <p:ph type="body" sz="quarter" idx="18"/>
          </p:nvPr>
        </p:nvSpPr>
        <p:spPr/>
        <p:txBody>
          <a:bodyPr/>
          <a:lstStyle/>
          <a:p>
            <a:r>
              <a:rPr lang="en-US" dirty="0"/>
              <a:t>Meghan Lindblom</a:t>
            </a:r>
          </a:p>
          <a:p>
            <a:r>
              <a:rPr lang="en-US" dirty="0"/>
              <a:t>Program Integrity Supervisor</a:t>
            </a:r>
          </a:p>
        </p:txBody>
      </p:sp>
      <p:sp>
        <p:nvSpPr>
          <p:cNvPr id="6" name="Picture Placeholder 5">
            <a:extLst>
              <a:ext uri="{FF2B5EF4-FFF2-40B4-BE49-F238E27FC236}">
                <a16:creationId xmlns:a16="http://schemas.microsoft.com/office/drawing/2014/main" id="{4FCAB620-1D9D-2328-69ED-E45B7F5E6B2F}"/>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1542613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a:t>Waiver Reimagine: What is it?</a:t>
            </a:r>
          </a:p>
        </p:txBody>
      </p:sp>
      <p:sp>
        <p:nvSpPr>
          <p:cNvPr id="6" name="Content Placeholder 5">
            <a:extLst>
              <a:ext uri="{FF2B5EF4-FFF2-40B4-BE49-F238E27FC236}">
                <a16:creationId xmlns:a16="http://schemas.microsoft.com/office/drawing/2014/main" id="{C1D81D42-DC99-F147-65FC-8737C64E3D05}"/>
              </a:ext>
            </a:extLst>
          </p:cNvPr>
          <p:cNvSpPr>
            <a:spLocks noGrp="1"/>
          </p:cNvSpPr>
          <p:nvPr>
            <p:ph idx="1"/>
          </p:nvPr>
        </p:nvSpPr>
        <p:spPr>
          <a:xfrm>
            <a:off x="838200" y="1349658"/>
            <a:ext cx="8494144" cy="4841683"/>
          </a:xfrm>
        </p:spPr>
        <p:txBody>
          <a:bodyPr vert="horz" lIns="182880" tIns="301752" rIns="182880" bIns="45720" rtlCol="0" anchor="t">
            <a:normAutofit lnSpcReduction="10000"/>
          </a:bodyPr>
          <a:lstStyle/>
          <a:p>
            <a:pPr marL="171450" indent="-171450"/>
            <a:r>
              <a:rPr lang="en-US" sz="2400" dirty="0"/>
              <a:t>Waiver Reimagine is the name of ongoing work that DHS will do:</a:t>
            </a:r>
          </a:p>
          <a:p>
            <a:pPr marL="628650" lvl="1" indent="-171450"/>
            <a:r>
              <a:rPr lang="en-US" sz="2200" dirty="0"/>
              <a:t>to reshape the waiver program structure </a:t>
            </a:r>
            <a:endParaRPr lang="en-US" sz="2200" dirty="0">
              <a:cs typeface="Calibri"/>
            </a:endParaRPr>
          </a:p>
          <a:p>
            <a:pPr marL="628650" lvl="1" indent="-171450"/>
            <a:r>
              <a:rPr lang="en-US" sz="2200" dirty="0">
                <a:cs typeface="Calibri"/>
              </a:rPr>
              <a:t>to expand informed choice and informed decision making for Minnesotans accessing services</a:t>
            </a:r>
          </a:p>
          <a:p>
            <a:pPr marL="628650" lvl="1" indent="-171450"/>
            <a:r>
              <a:rPr lang="en-US" sz="2200" dirty="0"/>
              <a:t>transition to an individual budgeting model for people who access disability waivers. </a:t>
            </a:r>
            <a:endParaRPr lang="en-US" sz="2200" dirty="0">
              <a:cs typeface="Calibri"/>
            </a:endParaRPr>
          </a:p>
          <a:p>
            <a:pPr marL="171450" indent="-171450"/>
            <a:r>
              <a:rPr lang="en-US" sz="2400" dirty="0"/>
              <a:t>These changes will link a person’s needs to the amount spent in their service plan. </a:t>
            </a:r>
            <a:endParaRPr lang="en-US" sz="2400" dirty="0">
              <a:cs typeface="Calibri"/>
            </a:endParaRPr>
          </a:p>
          <a:p>
            <a:pPr marL="171450" indent="-171450"/>
            <a:r>
              <a:rPr lang="en-US" sz="2400" dirty="0"/>
              <a:t>Services &amp; supports will align to a person’s needs – not their diagnoses. </a:t>
            </a:r>
            <a:endParaRPr lang="en-US" sz="2400" dirty="0">
              <a:cs typeface="Calibri"/>
            </a:endParaRPr>
          </a:p>
        </p:txBody>
      </p:sp>
      <p:pic>
        <p:nvPicPr>
          <p:cNvPr id="2" name="Graphic 2" descr="Badge Question Mark with solid fill">
            <a:extLst>
              <a:ext uri="{FF2B5EF4-FFF2-40B4-BE49-F238E27FC236}">
                <a16:creationId xmlns:a16="http://schemas.microsoft.com/office/drawing/2014/main" id="{D9A2F065-3C8A-8CD3-4216-BE4CD4AC74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2344" y="2439838"/>
            <a:ext cx="2021456" cy="1978324"/>
          </a:xfrm>
          <a:prstGeom prst="rect">
            <a:avLst/>
          </a:prstGeom>
        </p:spPr>
      </p:pic>
    </p:spTree>
    <p:extLst>
      <p:ext uri="{BB962C8B-B14F-4D97-AF65-F5344CB8AC3E}">
        <p14:creationId xmlns:p14="http://schemas.microsoft.com/office/powerpoint/2010/main" val="258606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Waiver Reimagine: What is it?</a:t>
            </a:r>
          </a:p>
        </p:txBody>
      </p:sp>
      <p:sp>
        <p:nvSpPr>
          <p:cNvPr id="2" name="Rectangle 1"/>
          <p:cNvSpPr/>
          <p:nvPr/>
        </p:nvSpPr>
        <p:spPr>
          <a:xfrm>
            <a:off x="1198178" y="1692121"/>
            <a:ext cx="3767959" cy="924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Brain Injury (BI) Waiver</a:t>
            </a:r>
          </a:p>
        </p:txBody>
      </p:sp>
      <p:sp>
        <p:nvSpPr>
          <p:cNvPr id="7" name="Rectangle 6"/>
          <p:cNvSpPr/>
          <p:nvPr/>
        </p:nvSpPr>
        <p:spPr>
          <a:xfrm>
            <a:off x="1198178" y="2780884"/>
            <a:ext cx="3767959" cy="924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Community Alternative Care (CAC) Waiver</a:t>
            </a:r>
          </a:p>
        </p:txBody>
      </p:sp>
      <p:sp>
        <p:nvSpPr>
          <p:cNvPr id="9" name="Rectangle 8"/>
          <p:cNvSpPr/>
          <p:nvPr/>
        </p:nvSpPr>
        <p:spPr>
          <a:xfrm>
            <a:off x="1198177" y="3839539"/>
            <a:ext cx="3767959" cy="997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Community Access for Disability Inclusion (CADI) Waiver</a:t>
            </a:r>
          </a:p>
        </p:txBody>
      </p:sp>
      <p:sp>
        <p:nvSpPr>
          <p:cNvPr id="10" name="Rectangle 9"/>
          <p:cNvSpPr/>
          <p:nvPr/>
        </p:nvSpPr>
        <p:spPr>
          <a:xfrm>
            <a:off x="1198177" y="4978290"/>
            <a:ext cx="3767959" cy="10807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Developmental Disabilities (DD) Waiver</a:t>
            </a:r>
          </a:p>
        </p:txBody>
      </p:sp>
      <p:sp>
        <p:nvSpPr>
          <p:cNvPr id="4" name="Right Arrow 3" descr="Infographic arrow pointing from current waivers to future waivers."/>
          <p:cNvSpPr/>
          <p:nvPr/>
        </p:nvSpPr>
        <p:spPr>
          <a:xfrm>
            <a:off x="5171090" y="3206390"/>
            <a:ext cx="2475187" cy="1131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51229" y="1543925"/>
            <a:ext cx="3767959" cy="18489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Waiver 1: For people living in their own home/family home</a:t>
            </a:r>
          </a:p>
        </p:txBody>
      </p:sp>
      <p:sp>
        <p:nvSpPr>
          <p:cNvPr id="12" name="Rectangle 11"/>
          <p:cNvSpPr/>
          <p:nvPr/>
        </p:nvSpPr>
        <p:spPr>
          <a:xfrm>
            <a:off x="7851230" y="4210049"/>
            <a:ext cx="3767959" cy="18489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Waiver 2: For people living in provider-managed residential homes</a:t>
            </a:r>
          </a:p>
        </p:txBody>
      </p:sp>
    </p:spTree>
    <p:extLst>
      <p:ext uri="{BB962C8B-B14F-4D97-AF65-F5344CB8AC3E}">
        <p14:creationId xmlns:p14="http://schemas.microsoft.com/office/powerpoint/2010/main" val="17645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dirty="0"/>
              <a:t>Waiver Reimagine : Why is it happening?</a:t>
            </a:r>
          </a:p>
        </p:txBody>
      </p:sp>
      <p:sp>
        <p:nvSpPr>
          <p:cNvPr id="6" name="Content Placeholder 5">
            <a:extLst>
              <a:ext uri="{FF2B5EF4-FFF2-40B4-BE49-F238E27FC236}">
                <a16:creationId xmlns:a16="http://schemas.microsoft.com/office/drawing/2014/main" id="{C1D81D42-DC99-F147-65FC-8737C64E3D05}"/>
              </a:ext>
            </a:extLst>
          </p:cNvPr>
          <p:cNvSpPr>
            <a:spLocks noGrp="1"/>
          </p:cNvSpPr>
          <p:nvPr>
            <p:ph idx="1"/>
          </p:nvPr>
        </p:nvSpPr>
        <p:spPr>
          <a:xfrm>
            <a:off x="838200" y="1335281"/>
            <a:ext cx="5686887" cy="4841683"/>
          </a:xfrm>
        </p:spPr>
        <p:txBody>
          <a:bodyPr vert="horz" lIns="182880" tIns="301752" rIns="182880" bIns="45720" rtlCol="0" anchor="t">
            <a:noAutofit/>
          </a:bodyPr>
          <a:lstStyle/>
          <a:p>
            <a:pPr marL="342900" marR="0" lvl="0" indent="-342900">
              <a:lnSpc>
                <a:spcPct val="112000"/>
              </a:lnSpc>
              <a:spcBef>
                <a:spcPts val="0"/>
              </a:spcBef>
              <a:spcAft>
                <a:spcPts val="0"/>
              </a:spcAft>
              <a:buFont typeface="Arial" panose="020B0604020202020204" pitchFamily="34" charset="0"/>
              <a:buChar char="•"/>
              <a:tabLst>
                <a:tab pos="685800" algn="l"/>
              </a:tabLst>
            </a:pPr>
            <a:r>
              <a:rPr lang="en-US" sz="2400" dirty="0">
                <a:effectLst/>
                <a:latin typeface="Tahoma"/>
                <a:ea typeface="Times New Roman" panose="02020603050405020304" pitchFamily="18" charset="0"/>
                <a:cs typeface="Times New Roman"/>
              </a:rPr>
              <a:t>Make it easier for people and families to describe the services they want</a:t>
            </a:r>
          </a:p>
          <a:p>
            <a:pPr marL="0" marR="0" lvl="0" indent="0">
              <a:lnSpc>
                <a:spcPct val="112000"/>
              </a:lnSpc>
              <a:spcBef>
                <a:spcPts val="0"/>
              </a:spcBef>
              <a:spcAft>
                <a:spcPts val="0"/>
              </a:spcAft>
              <a:buNone/>
              <a:tabLst>
                <a:tab pos="685800" algn="l"/>
              </a:tabLs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2000"/>
              </a:lnSpc>
              <a:spcBef>
                <a:spcPts val="0"/>
              </a:spcBef>
              <a:spcAft>
                <a:spcPts val="0"/>
              </a:spcAft>
              <a:buFont typeface="Arial" panose="020B0604020202020204" pitchFamily="34" charset="0"/>
              <a:buChar char="•"/>
              <a:tabLst>
                <a:tab pos="685800" algn="l"/>
              </a:tabLst>
            </a:pPr>
            <a:r>
              <a:rPr lang="en-US" sz="2400" dirty="0">
                <a:effectLst/>
                <a:latin typeface="Tahoma"/>
                <a:ea typeface="Times New Roman" panose="02020603050405020304" pitchFamily="18" charset="0"/>
                <a:cs typeface="Times New Roman"/>
              </a:rPr>
              <a:t>Aligns a person’s needs to the amount spent in their service plan</a:t>
            </a:r>
          </a:p>
          <a:p>
            <a:pPr marL="0" marR="0" lvl="0" indent="0">
              <a:lnSpc>
                <a:spcPct val="112000"/>
              </a:lnSpc>
              <a:spcBef>
                <a:spcPts val="0"/>
              </a:spcBef>
              <a:spcAft>
                <a:spcPts val="0"/>
              </a:spcAft>
              <a:buNone/>
              <a:tabLst>
                <a:tab pos="685800" algn="l"/>
              </a:tabLs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2000"/>
              </a:lnSpc>
              <a:spcBef>
                <a:spcPts val="0"/>
              </a:spcBef>
              <a:spcAft>
                <a:spcPts val="0"/>
              </a:spcAft>
              <a:buFont typeface="Arial" panose="020B0604020202020204" pitchFamily="34" charset="0"/>
              <a:buChar char="•"/>
              <a:tabLst>
                <a:tab pos="685800" algn="l"/>
              </a:tabLst>
            </a:pPr>
            <a:r>
              <a:rPr lang="en-US" sz="2400" dirty="0">
                <a:effectLst/>
                <a:latin typeface="Tahoma"/>
                <a:ea typeface="Times New Roman" panose="02020603050405020304" pitchFamily="18" charset="0"/>
                <a:cs typeface="Times New Roman"/>
              </a:rPr>
              <a:t>Provide information about services and budgets to give people more choice and control over planning services and supports</a:t>
            </a:r>
          </a:p>
          <a:p>
            <a:pPr marL="0" marR="0" lvl="0" indent="0">
              <a:lnSpc>
                <a:spcPct val="112000"/>
              </a:lnSpc>
              <a:spcBef>
                <a:spcPts val="0"/>
              </a:spcBef>
              <a:spcAft>
                <a:spcPts val="0"/>
              </a:spcAft>
              <a:buNone/>
              <a:tabLst>
                <a:tab pos="685800" algn="l"/>
              </a:tabLs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descr="Grandfather and grandson running by the seashore">
            <a:extLst>
              <a:ext uri="{FF2B5EF4-FFF2-40B4-BE49-F238E27FC236}">
                <a16:creationId xmlns:a16="http://schemas.microsoft.com/office/drawing/2014/main" id="{C08AAA46-A245-F4E1-159E-D62A60C2F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539" y="2157920"/>
            <a:ext cx="4205426" cy="2803617"/>
          </a:xfrm>
          <a:prstGeom prst="rect">
            <a:avLst/>
          </a:prstGeom>
        </p:spPr>
      </p:pic>
    </p:spTree>
    <p:extLst>
      <p:ext uri="{BB962C8B-B14F-4D97-AF65-F5344CB8AC3E}">
        <p14:creationId xmlns:p14="http://schemas.microsoft.com/office/powerpoint/2010/main" val="858801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89DC-E65D-FFC0-4619-F4ADFBAA4956}"/>
              </a:ext>
            </a:extLst>
          </p:cNvPr>
          <p:cNvSpPr>
            <a:spLocks noGrp="1"/>
          </p:cNvSpPr>
          <p:nvPr>
            <p:ph type="title"/>
          </p:nvPr>
        </p:nvSpPr>
        <p:spPr/>
        <p:txBody>
          <a:bodyPr/>
          <a:lstStyle/>
          <a:p>
            <a:r>
              <a:rPr lang="en-US" dirty="0"/>
              <a:t>Why is it happening? Contd. </a:t>
            </a:r>
          </a:p>
        </p:txBody>
      </p:sp>
      <p:sp>
        <p:nvSpPr>
          <p:cNvPr id="3" name="Content Placeholder 2">
            <a:extLst>
              <a:ext uri="{FF2B5EF4-FFF2-40B4-BE49-F238E27FC236}">
                <a16:creationId xmlns:a16="http://schemas.microsoft.com/office/drawing/2014/main" id="{7008DA90-B0DE-8E4D-279C-960EC78A1CC6}"/>
              </a:ext>
            </a:extLst>
          </p:cNvPr>
          <p:cNvSpPr>
            <a:spLocks noGrp="1"/>
          </p:cNvSpPr>
          <p:nvPr>
            <p:ph idx="1"/>
          </p:nvPr>
        </p:nvSpPr>
        <p:spPr>
          <a:xfrm>
            <a:off x="838200" y="1335281"/>
            <a:ext cx="5678010" cy="4841683"/>
          </a:xfrm>
        </p:spPr>
        <p:txBody>
          <a:bodyPr>
            <a:normAutofit fontScale="85000" lnSpcReduction="10000"/>
          </a:bodyPr>
          <a:lstStyle/>
          <a:p>
            <a:pPr marL="342900" indent="-342900">
              <a:lnSpc>
                <a:spcPct val="112000"/>
              </a:lnSpc>
              <a:spcBef>
                <a:spcPts val="0"/>
              </a:spcBef>
              <a:spcAft>
                <a:spcPts val="0"/>
              </a:spcAft>
              <a:tabLst>
                <a:tab pos="685800" algn="l"/>
              </a:tabLst>
            </a:pPr>
            <a:r>
              <a:rPr lang="en-US" sz="2800" dirty="0">
                <a:latin typeface="Tahoma"/>
                <a:ea typeface="Times New Roman" panose="02020603050405020304" pitchFamily="18" charset="0"/>
                <a:cs typeface="Times New Roman"/>
              </a:rPr>
              <a:t>Reduce variance/ increase consistency in access</a:t>
            </a:r>
            <a:r>
              <a:rPr lang="en-US" sz="2800" dirty="0">
                <a:effectLst/>
                <a:latin typeface="Tahoma"/>
                <a:ea typeface="Times New Roman" panose="02020603050405020304" pitchFamily="18" charset="0"/>
                <a:cs typeface="Times New Roman"/>
              </a:rPr>
              <a:t> to services and funding across waiver programs regardless of disability and in which county or tribal nation a person lives</a:t>
            </a:r>
          </a:p>
          <a:p>
            <a:pPr marL="0" marR="0" lvl="0" indent="0">
              <a:lnSpc>
                <a:spcPct val="112000"/>
              </a:lnSpc>
              <a:spcBef>
                <a:spcPts val="0"/>
              </a:spcBef>
              <a:spcAft>
                <a:spcPts val="0"/>
              </a:spcAft>
              <a:buNone/>
              <a:tabLst>
                <a:tab pos="685800" algn="l"/>
              </a:tabLst>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2000"/>
              </a:lnSpc>
              <a:spcBef>
                <a:spcPts val="0"/>
              </a:spcBef>
              <a:spcAft>
                <a:spcPts val="0"/>
              </a:spcAft>
              <a:tabLst>
                <a:tab pos="685800" algn="l"/>
              </a:tabLst>
            </a:pPr>
            <a:r>
              <a:rPr lang="en-US" sz="2800" dirty="0">
                <a:latin typeface="Tahoma"/>
                <a:ea typeface="Times New Roman" panose="02020603050405020304" pitchFamily="18" charset="0"/>
                <a:cs typeface="Times New Roman"/>
              </a:rPr>
              <a:t>Increases opportunities to learn about</a:t>
            </a:r>
            <a:r>
              <a:rPr lang="en-US" sz="2800" dirty="0">
                <a:effectLst/>
                <a:latin typeface="Tahoma"/>
                <a:ea typeface="Times New Roman" panose="02020603050405020304" pitchFamily="18" charset="0"/>
                <a:cs typeface="Times New Roman"/>
              </a:rPr>
              <a:t> </a:t>
            </a:r>
            <a:r>
              <a:rPr lang="en-US" sz="2800" dirty="0">
                <a:latin typeface="Tahoma"/>
                <a:ea typeface="Times New Roman" panose="02020603050405020304" pitchFamily="18" charset="0"/>
                <a:cs typeface="Times New Roman"/>
              </a:rPr>
              <a:t>self-directed</a:t>
            </a:r>
            <a:r>
              <a:rPr lang="en-US" sz="2800" dirty="0">
                <a:effectLst/>
                <a:latin typeface="Tahoma"/>
                <a:ea typeface="Times New Roman" panose="02020603050405020304" pitchFamily="18" charset="0"/>
                <a:cs typeface="Times New Roman"/>
              </a:rPr>
              <a:t> services,</a:t>
            </a:r>
            <a:r>
              <a:rPr lang="en-US" sz="2800" dirty="0">
                <a:latin typeface="Tahoma"/>
                <a:ea typeface="Times New Roman" panose="02020603050405020304" pitchFamily="18" charset="0"/>
                <a:cs typeface="Times New Roman"/>
              </a:rPr>
              <a:t> increase use</a:t>
            </a:r>
            <a:r>
              <a:rPr lang="en-US" sz="2800" dirty="0">
                <a:effectLst/>
                <a:latin typeface="Tahoma"/>
                <a:ea typeface="Times New Roman" panose="02020603050405020304" pitchFamily="18" charset="0"/>
                <a:cs typeface="Times New Roman"/>
              </a:rPr>
              <a:t> </a:t>
            </a:r>
            <a:r>
              <a:rPr lang="en-US" sz="2800" dirty="0">
                <a:latin typeface="Tahoma"/>
                <a:ea typeface="Times New Roman" panose="02020603050405020304" pitchFamily="18" charset="0"/>
                <a:cs typeface="Times New Roman"/>
              </a:rPr>
              <a:t>of technology</a:t>
            </a:r>
            <a:r>
              <a:rPr lang="en-US" sz="2800" dirty="0">
                <a:effectLst/>
                <a:latin typeface="Tahoma"/>
                <a:ea typeface="Times New Roman" panose="02020603050405020304" pitchFamily="18" charset="0"/>
                <a:cs typeface="Times New Roman"/>
              </a:rPr>
              <a:t> and remote supports</a:t>
            </a:r>
            <a:r>
              <a:rPr lang="en-US" sz="2800" dirty="0">
                <a:latin typeface="Tahoma"/>
                <a:ea typeface="Times New Roman" panose="02020603050405020304" pitchFamily="18" charset="0"/>
                <a:cs typeface="Times New Roman"/>
              </a:rPr>
              <a:t>, and supports</a:t>
            </a:r>
            <a:r>
              <a:rPr lang="en-US" sz="2800" dirty="0">
                <a:latin typeface="Tahoma"/>
                <a:ea typeface="Tahoma"/>
                <a:cs typeface="Tahoma"/>
              </a:rPr>
              <a:t> choice about where to live and work</a:t>
            </a:r>
            <a:endParaRPr lang="en-US" sz="2800" dirty="0">
              <a:effectLst/>
              <a:latin typeface="Tahoma"/>
              <a:ea typeface="Tahoma"/>
              <a:cs typeface="Tahoma"/>
            </a:endParaRPr>
          </a:p>
          <a:p>
            <a:endParaRPr lang="en-US" dirty="0"/>
          </a:p>
        </p:txBody>
      </p:sp>
      <p:pic>
        <p:nvPicPr>
          <p:cNvPr id="8" name="Picture 7" descr="Person using wheelchair in city">
            <a:extLst>
              <a:ext uri="{FF2B5EF4-FFF2-40B4-BE49-F238E27FC236}">
                <a16:creationId xmlns:a16="http://schemas.microsoft.com/office/drawing/2014/main" id="{A2A0EC11-BBCE-BA96-6A6B-E0D52AAE19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018" y="2471079"/>
            <a:ext cx="3856634" cy="2570085"/>
          </a:xfrm>
          <a:prstGeom prst="rect">
            <a:avLst/>
          </a:prstGeom>
        </p:spPr>
      </p:pic>
    </p:spTree>
    <p:extLst>
      <p:ext uri="{BB962C8B-B14F-4D97-AF65-F5344CB8AC3E}">
        <p14:creationId xmlns:p14="http://schemas.microsoft.com/office/powerpoint/2010/main" val="1581668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dirty="0"/>
              <a:t>Waiver Reimagine: When will it happen?</a:t>
            </a:r>
          </a:p>
        </p:txBody>
      </p:sp>
      <p:sp>
        <p:nvSpPr>
          <p:cNvPr id="6" name="Content Placeholder 5">
            <a:extLst>
              <a:ext uri="{FF2B5EF4-FFF2-40B4-BE49-F238E27FC236}">
                <a16:creationId xmlns:a16="http://schemas.microsoft.com/office/drawing/2014/main" id="{C1D81D42-DC99-F147-65FC-8737C64E3D05}"/>
              </a:ext>
            </a:extLst>
          </p:cNvPr>
          <p:cNvSpPr>
            <a:spLocks noGrp="1"/>
          </p:cNvSpPr>
          <p:nvPr>
            <p:ph idx="1"/>
          </p:nvPr>
        </p:nvSpPr>
        <p:spPr>
          <a:xfrm>
            <a:off x="838200" y="1335281"/>
            <a:ext cx="5484669" cy="4841683"/>
          </a:xfrm>
        </p:spPr>
        <p:txBody>
          <a:bodyPr vert="horz" lIns="182880" tIns="301752" rIns="182880" bIns="45720" rtlCol="0" anchor="t">
            <a:normAutofit fontScale="92500" lnSpcReduction="20000"/>
          </a:bodyPr>
          <a:lstStyle/>
          <a:p>
            <a:pPr marL="457200">
              <a:lnSpc>
                <a:spcPct val="112000"/>
              </a:lnSpc>
            </a:pPr>
            <a:endParaRPr lang="en-US" sz="1800" dirty="0">
              <a:latin typeface="Tahoma"/>
              <a:ea typeface="Times New Roman" panose="02020603050405020304" pitchFamily="18" charset="0"/>
              <a:cs typeface="Times New Roman"/>
            </a:endParaRPr>
          </a:p>
          <a:p>
            <a:pPr marL="457200">
              <a:lnSpc>
                <a:spcPct val="112000"/>
              </a:lnSpc>
            </a:pPr>
            <a:r>
              <a:rPr lang="en-US" sz="2400" dirty="0">
                <a:effectLst/>
                <a:latin typeface="Tahoma"/>
                <a:ea typeface="Times New Roman" panose="02020603050405020304" pitchFamily="18" charset="0"/>
                <a:cs typeface="Times New Roman"/>
              </a:rPr>
              <a:t>The launch of Waiver Reimagine is dependent on successful implementation of MN Choices</a:t>
            </a:r>
            <a:r>
              <a:rPr lang="en-US" sz="2400" dirty="0">
                <a:latin typeface="Tahoma"/>
                <a:ea typeface="Times New Roman" panose="02020603050405020304" pitchFamily="18" charset="0"/>
                <a:cs typeface="Times New Roman"/>
              </a:rPr>
              <a:t> and Federal Approval</a:t>
            </a:r>
            <a:endParaRPr lang="en-US" sz="2400" dirty="0">
              <a:latin typeface="Tahoma"/>
              <a:cs typeface="Times New Roman"/>
            </a:endParaRPr>
          </a:p>
          <a:p>
            <a:pPr marL="457200">
              <a:lnSpc>
                <a:spcPct val="112000"/>
              </a:lnSpc>
            </a:pPr>
            <a:r>
              <a:rPr lang="en-US" sz="2400" dirty="0">
                <a:effectLst/>
                <a:latin typeface="Tahoma"/>
                <a:ea typeface="Times New Roman" panose="02020603050405020304" pitchFamily="18" charset="0"/>
                <a:cs typeface="Times New Roman"/>
              </a:rPr>
              <a:t>In order to properly calculate budgets</a:t>
            </a:r>
            <a:r>
              <a:rPr lang="en-US" sz="2400" dirty="0">
                <a:latin typeface="Tahoma"/>
                <a:ea typeface="Times New Roman" panose="02020603050405020304" pitchFamily="18" charset="0"/>
                <a:cs typeface="Times New Roman"/>
              </a:rPr>
              <a:t>,</a:t>
            </a:r>
            <a:r>
              <a:rPr lang="en-US" sz="2400" dirty="0">
                <a:effectLst/>
                <a:latin typeface="Tahoma"/>
                <a:ea typeface="Times New Roman" panose="02020603050405020304" pitchFamily="18" charset="0"/>
                <a:cs typeface="Times New Roman"/>
              </a:rPr>
              <a:t> </a:t>
            </a:r>
            <a:r>
              <a:rPr lang="en-US" sz="2400" dirty="0">
                <a:latin typeface="Tahoma"/>
                <a:ea typeface="Times New Roman" panose="02020603050405020304" pitchFamily="18" charset="0"/>
                <a:cs typeface="Times New Roman"/>
              </a:rPr>
              <a:t>all</a:t>
            </a:r>
            <a:r>
              <a:rPr lang="en-US" sz="2400" dirty="0">
                <a:effectLst/>
                <a:latin typeface="Tahoma"/>
                <a:ea typeface="Times New Roman" panose="02020603050405020304" pitchFamily="18" charset="0"/>
                <a:cs typeface="Times New Roman"/>
              </a:rPr>
              <a:t> assessment data</a:t>
            </a:r>
            <a:r>
              <a:rPr lang="en-US" sz="2400" dirty="0">
                <a:latin typeface="Tahoma"/>
                <a:ea typeface="Times New Roman" panose="02020603050405020304" pitchFamily="18" charset="0"/>
                <a:cs typeface="Times New Roman"/>
              </a:rPr>
              <a:t> will need</a:t>
            </a:r>
            <a:r>
              <a:rPr lang="en-US" sz="2400" dirty="0">
                <a:effectLst/>
                <a:latin typeface="Tahoma"/>
                <a:ea typeface="Times New Roman" panose="02020603050405020304" pitchFamily="18" charset="0"/>
                <a:cs typeface="Times New Roman"/>
              </a:rPr>
              <a:t> </a:t>
            </a:r>
            <a:r>
              <a:rPr lang="en-US" sz="2400" dirty="0">
                <a:latin typeface="Tahoma"/>
                <a:ea typeface="Times New Roman" panose="02020603050405020304" pitchFamily="18" charset="0"/>
                <a:cs typeface="Times New Roman"/>
              </a:rPr>
              <a:t>to be</a:t>
            </a:r>
            <a:r>
              <a:rPr lang="en-US" sz="2400" dirty="0">
                <a:effectLst/>
                <a:latin typeface="Tahoma"/>
                <a:ea typeface="Times New Roman" panose="02020603050405020304" pitchFamily="18" charset="0"/>
                <a:cs typeface="Times New Roman"/>
              </a:rPr>
              <a:t> MN Choices will be required</a:t>
            </a:r>
          </a:p>
          <a:p>
            <a:pPr marL="457200">
              <a:lnSpc>
                <a:spcPct val="112000"/>
              </a:lnSpc>
            </a:pPr>
            <a:r>
              <a:rPr lang="en-US" sz="2400" dirty="0">
                <a:latin typeface="Tahoma"/>
                <a:ea typeface="Times New Roman" panose="02020603050405020304" pitchFamily="18" charset="0"/>
                <a:cs typeface="Times New Roman"/>
              </a:rPr>
              <a:t>Implementation will occur no sooner than 2026 </a:t>
            </a:r>
            <a:endParaRPr lang="en-US" sz="2400" dirty="0">
              <a:latin typeface="Tahoma" panose="020B0604030504040204" pitchFamily="34" charset="0"/>
              <a:ea typeface="Times New Roman" panose="02020603050405020304" pitchFamily="18" charset="0"/>
              <a:cs typeface="Times New Roman" panose="02020603050405020304" pitchFamily="18" charset="0"/>
            </a:endParaRPr>
          </a:p>
          <a:p>
            <a:pPr marL="457200">
              <a:lnSpc>
                <a:spcPct val="112000"/>
              </a:lnSpc>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indent="0">
              <a:lnSpc>
                <a:spcPct val="112000"/>
              </a:lnSpc>
              <a:spcBef>
                <a:spcPts val="1000"/>
              </a:spcBef>
              <a:spcAft>
                <a:spcPts val="1000"/>
              </a:spcAf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3" descr="Paper planes formed a triangle with one yellow paper plane on top">
            <a:extLst>
              <a:ext uri="{FF2B5EF4-FFF2-40B4-BE49-F238E27FC236}">
                <a16:creationId xmlns:a16="http://schemas.microsoft.com/office/drawing/2014/main" id="{C858DCEF-CA9E-2A0E-3D1E-6201F2999499}"/>
              </a:ext>
            </a:extLst>
          </p:cNvPr>
          <p:cNvPicPr>
            <a:picLocks noChangeAspect="1"/>
          </p:cNvPicPr>
          <p:nvPr/>
        </p:nvPicPr>
        <p:blipFill>
          <a:blip r:embed="rId3"/>
          <a:stretch>
            <a:fillRect/>
          </a:stretch>
        </p:blipFill>
        <p:spPr>
          <a:xfrm>
            <a:off x="6802209" y="2147124"/>
            <a:ext cx="4293935" cy="25680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42618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a:t>Waiver Reimagine: Choice and control</a:t>
            </a:r>
          </a:p>
        </p:txBody>
      </p:sp>
      <p:sp>
        <p:nvSpPr>
          <p:cNvPr id="6" name="Content Placeholder 5">
            <a:extLst>
              <a:ext uri="{FF2B5EF4-FFF2-40B4-BE49-F238E27FC236}">
                <a16:creationId xmlns:a16="http://schemas.microsoft.com/office/drawing/2014/main" id="{C1D81D42-DC99-F147-65FC-8737C64E3D05}"/>
              </a:ext>
            </a:extLst>
          </p:cNvPr>
          <p:cNvSpPr>
            <a:spLocks noGrp="1"/>
          </p:cNvSpPr>
          <p:nvPr>
            <p:ph idx="1"/>
          </p:nvPr>
        </p:nvSpPr>
        <p:spPr/>
        <p:txBody>
          <a:bodyPr vert="horz" lIns="182880" tIns="301752" rIns="182880" bIns="45720" rtlCol="0" anchor="t">
            <a:normAutofit lnSpcReduction="10000"/>
          </a:bodyPr>
          <a:lstStyle/>
          <a:p>
            <a:r>
              <a:rPr lang="en-US" dirty="0"/>
              <a:t>Waiver Reimagine increases choice and control for people receiving services and their families by…</a:t>
            </a:r>
          </a:p>
          <a:p>
            <a:pPr marL="342900" indent="-342900">
              <a:lnSpc>
                <a:spcPct val="112000"/>
              </a:lnSpc>
              <a:spcAft>
                <a:spcPts val="0"/>
              </a:spcAft>
              <a:buFont typeface="Symbol" panose="05050102010706020507" pitchFamily="18" charset="2"/>
              <a:buChar char=""/>
            </a:pPr>
            <a:r>
              <a:rPr lang="en-US" sz="1800" dirty="0">
                <a:effectLst/>
                <a:latin typeface="Tahoma"/>
                <a:ea typeface="Times New Roman" panose="02020603050405020304" pitchFamily="18" charset="0"/>
                <a:cs typeface="Times New Roman"/>
              </a:rPr>
              <a:t>Making</a:t>
            </a:r>
            <a:r>
              <a:rPr lang="en-US" sz="1800" dirty="0">
                <a:latin typeface="Tahoma"/>
                <a:ea typeface="Times New Roman" panose="02020603050405020304" pitchFamily="18" charset="0"/>
                <a:cs typeface="Times New Roman"/>
              </a:rPr>
              <a:t> </a:t>
            </a:r>
            <a:r>
              <a:rPr lang="en-US" sz="1800" dirty="0">
                <a:effectLst/>
                <a:latin typeface="Tahoma"/>
                <a:ea typeface="Times New Roman" panose="02020603050405020304" pitchFamily="18" charset="0"/>
                <a:cs typeface="Times New Roman"/>
              </a:rPr>
              <a:t>it easier for people and families to describe the services they want</a:t>
            </a:r>
          </a:p>
          <a:p>
            <a:pPr marL="0" indent="0">
              <a:lnSpc>
                <a:spcPct val="112000"/>
              </a:lnSpc>
              <a:spcAft>
                <a:spcPts val="0"/>
              </a:spcAft>
              <a:buNone/>
            </a:pPr>
            <a:endParaRPr lang="en-US" sz="1800" dirty="0">
              <a:latin typeface="Times New Roman" panose="02020603050405020304" pitchFamily="18" charset="0"/>
              <a:ea typeface="Tahoma"/>
              <a:cs typeface="Times New Roman" panose="02020603050405020304" pitchFamily="18" charset="0"/>
            </a:endParaRPr>
          </a:p>
          <a:p>
            <a:pPr marL="342900" indent="-342900">
              <a:lnSpc>
                <a:spcPct val="112000"/>
              </a:lnSpc>
              <a:spcBef>
                <a:spcPts val="0"/>
              </a:spcBef>
              <a:spcAft>
                <a:spcPts val="0"/>
              </a:spcAft>
              <a:buFont typeface="Symbol" panose="05050102010706020507" pitchFamily="18" charset="2"/>
              <a:buChar char=""/>
            </a:pPr>
            <a:r>
              <a:rPr lang="en-US" sz="1800" dirty="0">
                <a:latin typeface="Tahoma"/>
                <a:ea typeface="Tahoma"/>
                <a:cs typeface="Times New Roman"/>
              </a:rPr>
              <a:t>Providing a consistent service menu and funding across waiver programs </a:t>
            </a:r>
            <a:r>
              <a:rPr lang="en-US" sz="1800" dirty="0">
                <a:effectLst/>
                <a:latin typeface="Tahoma"/>
                <a:ea typeface="Times New Roman" panose="02020603050405020304" pitchFamily="18" charset="0"/>
                <a:cs typeface="Times New Roman"/>
              </a:rPr>
              <a:t>regardless of disability and in which county or tribal nation a person lives</a:t>
            </a:r>
          </a:p>
          <a:p>
            <a:pPr marL="0" indent="0">
              <a:lnSpc>
                <a:spcPct val="112000"/>
              </a:lnSpc>
              <a:spcBef>
                <a:spcPts val="0"/>
              </a:spcBef>
              <a:spcAft>
                <a:spcPts val="0"/>
              </a:spcAft>
              <a:buNone/>
            </a:pPr>
            <a:endParaRPr lang="en-US" sz="1800" dirty="0">
              <a:latin typeface="Times New Roman"/>
              <a:ea typeface="Tahoma"/>
              <a:cs typeface="Times New Roman"/>
            </a:endParaRPr>
          </a:p>
          <a:p>
            <a:pPr marL="342900" indent="-342900">
              <a:lnSpc>
                <a:spcPct val="112000"/>
              </a:lnSpc>
              <a:spcBef>
                <a:spcPts val="0"/>
              </a:spcBef>
              <a:spcAft>
                <a:spcPts val="0"/>
              </a:spcAft>
              <a:buFont typeface="Symbol" panose="05050102010706020507" pitchFamily="18" charset="2"/>
              <a:buChar char=""/>
            </a:pPr>
            <a:r>
              <a:rPr lang="en-US" sz="1800" dirty="0">
                <a:latin typeface="Tahoma"/>
                <a:ea typeface="Tahoma"/>
                <a:cs typeface="Tahoma"/>
              </a:rPr>
              <a:t>Enhancing process for informed decision making, ensuring professionals provide information that supports personal choice and independence for all Minnesotans </a:t>
            </a:r>
            <a:endParaRPr lang="en-US" sz="1800" dirty="0">
              <a:effectLst/>
              <a:latin typeface="Tahoma"/>
              <a:ea typeface="Times New Roman" panose="02020603050405020304" pitchFamily="18" charset="0"/>
              <a:cs typeface="Times New Roman" panose="02020603050405020304" pitchFamily="18" charset="0"/>
            </a:endParaRPr>
          </a:p>
          <a:p>
            <a:pPr marL="0" indent="0">
              <a:lnSpc>
                <a:spcPct val="112000"/>
              </a:lnSpc>
              <a:spcBef>
                <a:spcPts val="0"/>
              </a:spcBef>
              <a:spcAft>
                <a:spcPts val="0"/>
              </a:spcAft>
              <a:buNone/>
            </a:pPr>
            <a:endParaRPr lang="en-US" sz="1800" dirty="0">
              <a:latin typeface="Times New Roman" panose="02020603050405020304" pitchFamily="18" charset="0"/>
              <a:ea typeface="Tahoma"/>
              <a:cs typeface="Times New Roman" panose="02020603050405020304" pitchFamily="18" charset="0"/>
            </a:endParaRPr>
          </a:p>
          <a:p>
            <a:pPr marL="342900" indent="-342900">
              <a:lnSpc>
                <a:spcPct val="112000"/>
              </a:lnSpc>
              <a:spcBef>
                <a:spcPts val="0"/>
              </a:spcBef>
              <a:buFont typeface="Symbol" panose="05050102010706020507" pitchFamily="18" charset="2"/>
              <a:buChar char=""/>
            </a:pPr>
            <a:r>
              <a:rPr lang="en-US" sz="1900" dirty="0">
                <a:latin typeface="Tahoma"/>
                <a:ea typeface="Tahoma"/>
                <a:cs typeface="Tahoma"/>
              </a:rPr>
              <a:t>Increasing information and access</a:t>
            </a:r>
            <a:r>
              <a:rPr lang="en-US" sz="1900" dirty="0">
                <a:effectLst/>
                <a:latin typeface="Tahoma"/>
                <a:ea typeface="Tahoma"/>
                <a:cs typeface="Tahoma"/>
              </a:rPr>
              <a:t> to </a:t>
            </a:r>
            <a:r>
              <a:rPr lang="en-US" sz="1900" dirty="0">
                <a:latin typeface="Tahoma"/>
                <a:ea typeface="Tahoma"/>
                <a:cs typeface="Tahoma"/>
              </a:rPr>
              <a:t>existing self-directed</a:t>
            </a:r>
            <a:r>
              <a:rPr lang="en-US" sz="1900" dirty="0">
                <a:effectLst/>
                <a:latin typeface="Tahoma"/>
                <a:ea typeface="Tahoma"/>
                <a:cs typeface="Tahoma"/>
              </a:rPr>
              <a:t> services,</a:t>
            </a:r>
            <a:r>
              <a:rPr lang="en-US" sz="1900" dirty="0">
                <a:latin typeface="Tahoma"/>
                <a:ea typeface="Tahoma"/>
                <a:cs typeface="Tahoma"/>
              </a:rPr>
              <a:t> assistive</a:t>
            </a:r>
            <a:r>
              <a:rPr lang="en-US" sz="1900" dirty="0">
                <a:effectLst/>
                <a:latin typeface="Tahoma"/>
                <a:ea typeface="Tahoma"/>
                <a:cs typeface="Tahoma"/>
              </a:rPr>
              <a:t> technology and remote supports</a:t>
            </a:r>
            <a:endParaRPr lang="en-US" sz="1900" dirty="0">
              <a:latin typeface="Tahoma"/>
              <a:ea typeface="Tahoma"/>
              <a:cs typeface="Tahoma"/>
            </a:endParaRPr>
          </a:p>
          <a:p>
            <a:pPr marL="342900" indent="-342900">
              <a:lnSpc>
                <a:spcPct val="112000"/>
              </a:lnSpc>
              <a:spcBef>
                <a:spcPts val="0"/>
              </a:spcBef>
              <a:buFont typeface="Symbol" panose="05050102010706020507" pitchFamily="18" charset="2"/>
              <a:buChar char=""/>
            </a:pPr>
            <a:r>
              <a:rPr lang="en-US" sz="1900" dirty="0">
                <a:latin typeface="Tahoma"/>
                <a:ea typeface="Tahoma"/>
                <a:cs typeface="Tahoma"/>
              </a:rPr>
              <a:t>Further promoting cho</a:t>
            </a:r>
            <a:r>
              <a:rPr lang="en-US" sz="2000" dirty="0">
                <a:latin typeface="Tahoma"/>
                <a:ea typeface="Tahoma"/>
                <a:cs typeface="Tahoma"/>
              </a:rPr>
              <a:t>ice about where to live and work</a:t>
            </a:r>
            <a:endParaRPr lang="en-US" dirty="0"/>
          </a:p>
          <a:p>
            <a:endParaRPr lang="en-US" dirty="0"/>
          </a:p>
        </p:txBody>
      </p:sp>
    </p:spTree>
    <p:extLst>
      <p:ext uri="{BB962C8B-B14F-4D97-AF65-F5344CB8AC3E}">
        <p14:creationId xmlns:p14="http://schemas.microsoft.com/office/powerpoint/2010/main" val="106827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2023 Legislation Updates</a:t>
            </a:r>
          </a:p>
        </p:txBody>
      </p:sp>
      <p:sp>
        <p:nvSpPr>
          <p:cNvPr id="9" name="Text Placeholder 8"/>
          <p:cNvSpPr>
            <a:spLocks noGrp="1"/>
          </p:cNvSpPr>
          <p:nvPr>
            <p:ph type="body" sz="quarter" idx="18"/>
          </p:nvPr>
        </p:nvSpPr>
        <p:spPr/>
        <p:txBody>
          <a:bodyPr/>
          <a:lstStyle/>
          <a:p>
            <a:r>
              <a:rPr lang="en-US"/>
              <a:t>Kristy Howe | Employment First Lead</a:t>
            </a:r>
          </a:p>
        </p:txBody>
      </p:sp>
      <p:pic>
        <p:nvPicPr>
          <p:cNvPr id="4" name="Picture Placeholder 3" descr="A group of people in a row&#10;&#10;Description automatically generated">
            <a:extLst>
              <a:ext uri="{FF2B5EF4-FFF2-40B4-BE49-F238E27FC236}">
                <a16:creationId xmlns:a16="http://schemas.microsoft.com/office/drawing/2014/main" id="{6575F45F-A0B8-04C0-6BD3-10BF70A5CD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977" b="19977"/>
          <a:stretch>
            <a:fillRect/>
          </a:stretch>
        </p:blipFill>
        <p:spPr/>
      </p:pic>
    </p:spTree>
    <p:extLst>
      <p:ext uri="{BB962C8B-B14F-4D97-AF65-F5344CB8AC3E}">
        <p14:creationId xmlns:p14="http://schemas.microsoft.com/office/powerpoint/2010/main" val="898002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Reimagine: Choice and control</a:t>
            </a:r>
          </a:p>
        </p:txBody>
      </p:sp>
      <p:sp>
        <p:nvSpPr>
          <p:cNvPr id="3" name="Content Placeholder 2"/>
          <p:cNvSpPr>
            <a:spLocks noGrp="1"/>
          </p:cNvSpPr>
          <p:nvPr>
            <p:ph sz="half" idx="1"/>
          </p:nvPr>
        </p:nvSpPr>
        <p:spPr>
          <a:xfrm>
            <a:off x="709864" y="1700980"/>
            <a:ext cx="4332331" cy="4425499"/>
          </a:xfrm>
        </p:spPr>
        <p:txBody>
          <a:bodyPr>
            <a:normAutofit/>
          </a:bodyPr>
          <a:lstStyle/>
          <a:p>
            <a:pPr marL="0" indent="0" fontAlgn="base">
              <a:buNone/>
            </a:pPr>
            <a:r>
              <a:rPr lang="en-US" b="1" dirty="0">
                <a:solidFill>
                  <a:srgbClr val="000000"/>
                </a:solidFill>
              </a:rPr>
              <a:t>Current budget methodology </a:t>
            </a:r>
          </a:p>
          <a:p>
            <a:pPr fontAlgn="base"/>
            <a:r>
              <a:rPr lang="en-US" b="1" dirty="0">
                <a:solidFill>
                  <a:srgbClr val="000000"/>
                </a:solidFill>
              </a:rPr>
              <a:t>There is not one specific way </a:t>
            </a:r>
            <a:r>
              <a:rPr lang="en-US" dirty="0">
                <a:solidFill>
                  <a:srgbClr val="000000"/>
                </a:solidFill>
              </a:rPr>
              <a:t>to determine how much a person can spend on traditional waiver services.​</a:t>
            </a:r>
          </a:p>
          <a:p>
            <a:pPr fontAlgn="base"/>
            <a:r>
              <a:rPr lang="en-US" dirty="0">
                <a:solidFill>
                  <a:srgbClr val="000000"/>
                </a:solidFill>
              </a:rPr>
              <a:t>Instead, </a:t>
            </a:r>
            <a:r>
              <a:rPr lang="en-US" b="1" dirty="0">
                <a:solidFill>
                  <a:srgbClr val="000000"/>
                </a:solidFill>
              </a:rPr>
              <a:t>each lead agency</a:t>
            </a:r>
            <a:r>
              <a:rPr lang="en-US" dirty="0">
                <a:solidFill>
                  <a:srgbClr val="000000"/>
                </a:solidFill>
              </a:rPr>
              <a:t> balances people's waiver spending together within a single budget.​</a:t>
            </a:r>
          </a:p>
          <a:p>
            <a:endParaRPr lang="en-US" dirty="0"/>
          </a:p>
        </p:txBody>
      </p:sp>
      <p:sp>
        <p:nvSpPr>
          <p:cNvPr id="8" name="Right Arrow 7" descr="Arrow points from current budget methodology to individual budget methodology">
            <a:extLst>
              <a:ext uri="{C183D7F6-B498-43B3-948B-1728B52AA6E4}">
                <adec:decorative xmlns:adec="http://schemas.microsoft.com/office/drawing/2017/decorative" val="0"/>
              </a:ext>
            </a:extLst>
          </p:cNvPr>
          <p:cNvSpPr/>
          <p:nvPr/>
        </p:nvSpPr>
        <p:spPr>
          <a:xfrm>
            <a:off x="5245770" y="3329137"/>
            <a:ext cx="1467851" cy="102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6942220" y="1554480"/>
            <a:ext cx="4332331" cy="4572000"/>
          </a:xfrm>
        </p:spPr>
        <p:txBody>
          <a:bodyPr>
            <a:normAutofit/>
          </a:bodyPr>
          <a:lstStyle/>
          <a:p>
            <a:pPr marL="0" indent="0" algn="ctr">
              <a:buNone/>
            </a:pPr>
            <a:r>
              <a:rPr lang="en-US" b="1"/>
              <a:t>Individual budget methodology </a:t>
            </a:r>
          </a:p>
          <a:p>
            <a:r>
              <a:rPr lang="en-US"/>
              <a:t>Each person is assigned to a </a:t>
            </a:r>
            <a:r>
              <a:rPr lang="en-US" b="1"/>
              <a:t>support range budget </a:t>
            </a:r>
            <a:r>
              <a:rPr lang="en-US"/>
              <a:t>based on the results of their MnCHOICES assessment.</a:t>
            </a:r>
          </a:p>
          <a:p>
            <a:r>
              <a:rPr lang="en-US"/>
              <a:t>The person </a:t>
            </a:r>
            <a:r>
              <a:rPr lang="en-US" b="1"/>
              <a:t>chooses</a:t>
            </a:r>
            <a:r>
              <a:rPr lang="en-US"/>
              <a:t> which services and supports to access within their budget.  </a:t>
            </a:r>
          </a:p>
        </p:txBody>
      </p:sp>
      <p:sp>
        <p:nvSpPr>
          <p:cNvPr id="5" name="Date Placeholder 4"/>
          <p:cNvSpPr>
            <a:spLocks noGrp="1"/>
          </p:cNvSpPr>
          <p:nvPr>
            <p:ph type="dt" sz="half" idx="10"/>
          </p:nvPr>
        </p:nvSpPr>
        <p:spPr/>
        <p:txBody>
          <a:bodyPr/>
          <a:lstStyle/>
          <a:p>
            <a:fld id="{9A7322C7-8080-44C4-9FF5-DEFA560E131D}" type="datetime1">
              <a:rPr lang="en-US" smtClean="0"/>
              <a:t>8/21/2024</a:t>
            </a:fld>
            <a:endParaRPr lang="en-US"/>
          </a:p>
        </p:txBody>
      </p:sp>
    </p:spTree>
    <p:extLst>
      <p:ext uri="{BB962C8B-B14F-4D97-AF65-F5344CB8AC3E}">
        <p14:creationId xmlns:p14="http://schemas.microsoft.com/office/powerpoint/2010/main" val="112143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dirty="0"/>
              <a:t>Waiver Reimagine: Equity</a:t>
            </a:r>
          </a:p>
        </p:txBody>
      </p:sp>
      <p:sp>
        <p:nvSpPr>
          <p:cNvPr id="6" name="Content Placeholder 5">
            <a:extLst>
              <a:ext uri="{FF2B5EF4-FFF2-40B4-BE49-F238E27FC236}">
                <a16:creationId xmlns:a16="http://schemas.microsoft.com/office/drawing/2014/main" id="{C1D81D42-DC99-F147-65FC-8737C64E3D05}"/>
              </a:ext>
            </a:extLst>
          </p:cNvPr>
          <p:cNvSpPr>
            <a:spLocks noGrp="1"/>
          </p:cNvSpPr>
          <p:nvPr>
            <p:ph idx="1"/>
          </p:nvPr>
        </p:nvSpPr>
        <p:spPr/>
        <p:txBody>
          <a:bodyPr vert="horz" lIns="182880" tIns="301752" rIns="182880" bIns="45720" rtlCol="0" anchor="t">
            <a:normAutofit/>
          </a:bodyPr>
          <a:lstStyle/>
          <a:p>
            <a:pPr marL="457200" lvl="1" indent="0">
              <a:buNone/>
            </a:pPr>
            <a:r>
              <a:rPr lang="en-US" sz="2400" dirty="0">
                <a:cs typeface="Calibri"/>
              </a:rPr>
              <a:t>Waiver Reimagine aims to ensure equitable access by:</a:t>
            </a:r>
            <a:endParaRPr lang="en-US" dirty="0"/>
          </a:p>
          <a:p>
            <a:pPr lvl="1"/>
            <a:r>
              <a:rPr lang="en-US" sz="2400" dirty="0">
                <a:cs typeface="Calibri"/>
              </a:rPr>
              <a:t>Simplifying waivers to make a more person-centered process </a:t>
            </a:r>
          </a:p>
          <a:p>
            <a:pPr lvl="1"/>
            <a:r>
              <a:rPr lang="en-US" sz="2400" dirty="0">
                <a:cs typeface="Calibri"/>
              </a:rPr>
              <a:t>Consistent budgets and services based on a person’s assessed support needs- </a:t>
            </a:r>
            <a:r>
              <a:rPr lang="en-US" sz="2400" dirty="0">
                <a:solidFill>
                  <a:srgbClr val="000000"/>
                </a:solidFill>
                <a:latin typeface="Calibri"/>
                <a:cs typeface="Segoe UI"/>
              </a:rPr>
              <a:t>not the size of a lead agency's budget or history</a:t>
            </a:r>
          </a:p>
          <a:p>
            <a:pPr lvl="1"/>
            <a:r>
              <a:rPr lang="en-US" sz="2400" dirty="0">
                <a:cs typeface="Calibri"/>
              </a:rPr>
              <a:t>Increasing measures to expand informed choice and enhance the support planning process for equitable service delivery</a:t>
            </a:r>
          </a:p>
          <a:p>
            <a:pPr lvl="1" indent="-285750">
              <a:spcBef>
                <a:spcPts val="0"/>
              </a:spcBef>
              <a:spcAft>
                <a:spcPts val="0"/>
              </a:spcAft>
              <a:buFont typeface="Arial,Sans-Serif" panose="020B0604020202020204" pitchFamily="34" charset="0"/>
            </a:pPr>
            <a:r>
              <a:rPr lang="en-US" sz="2400" dirty="0">
                <a:solidFill>
                  <a:srgbClr val="000000"/>
                </a:solidFill>
                <a:latin typeface="Calibri"/>
                <a:cs typeface="Calibri"/>
              </a:rPr>
              <a:t>Acknowledging historical inequity to improve access </a:t>
            </a:r>
            <a:endParaRPr lang="en-US" sz="2400" dirty="0">
              <a:solidFill>
                <a:srgbClr val="000000"/>
              </a:solidFill>
              <a:cs typeface="Calibri"/>
            </a:endParaRPr>
          </a:p>
          <a:p>
            <a:pPr marL="457200" lvl="1" indent="0">
              <a:buNone/>
            </a:pPr>
            <a:endParaRPr lang="en-US" sz="2400" dirty="0">
              <a:latin typeface="Calibri"/>
              <a:ea typeface="Tahoma"/>
              <a:cs typeface="Calibri"/>
            </a:endParaRPr>
          </a:p>
          <a:p>
            <a:pPr lvl="1"/>
            <a:endParaRPr lang="en-US" sz="2400" dirty="0">
              <a:latin typeface="Calibri"/>
              <a:ea typeface="Tahoma"/>
              <a:cs typeface="Calibri"/>
            </a:endParaRPr>
          </a:p>
          <a:p>
            <a:pPr lvl="1"/>
            <a:endParaRPr lang="en-US" sz="2400" dirty="0">
              <a:latin typeface="Calibri"/>
              <a:ea typeface="Tahoma"/>
              <a:cs typeface="Calibri"/>
            </a:endParaRPr>
          </a:p>
          <a:p>
            <a:pPr marL="457200" lvl="1" indent="0">
              <a:buNone/>
            </a:pPr>
            <a:endParaRPr lang="en-US" sz="2400" dirty="0">
              <a:latin typeface="Tahoma"/>
              <a:ea typeface="Tahoma"/>
              <a:cs typeface="Times New Roman"/>
            </a:endParaRPr>
          </a:p>
          <a:p>
            <a:pPr marL="0" indent="0">
              <a:buNone/>
            </a:pPr>
            <a:endParaRPr lang="en-US" dirty="0">
              <a:latin typeface="Calibri"/>
              <a:ea typeface="Tahoma"/>
              <a:cs typeface="Calibri"/>
            </a:endParaRPr>
          </a:p>
        </p:txBody>
      </p:sp>
    </p:spTree>
    <p:extLst>
      <p:ext uri="{BB962C8B-B14F-4D97-AF65-F5344CB8AC3E}">
        <p14:creationId xmlns:p14="http://schemas.microsoft.com/office/powerpoint/2010/main" val="702752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B073-5A9B-732F-1815-42D0558FD0B9}"/>
              </a:ext>
            </a:extLst>
          </p:cNvPr>
          <p:cNvSpPr>
            <a:spLocks noGrp="1"/>
          </p:cNvSpPr>
          <p:nvPr>
            <p:ph type="title"/>
          </p:nvPr>
        </p:nvSpPr>
        <p:spPr/>
        <p:txBody>
          <a:bodyPr/>
          <a:lstStyle/>
          <a:p>
            <a:r>
              <a:rPr lang="en-US" dirty="0">
                <a:cs typeface="Calibri"/>
              </a:rPr>
              <a:t>Wavier Reimagine: Community Engagement </a:t>
            </a:r>
            <a:endParaRPr lang="en-US" dirty="0"/>
          </a:p>
        </p:txBody>
      </p:sp>
      <p:sp>
        <p:nvSpPr>
          <p:cNvPr id="3" name="Content Placeholder 2">
            <a:extLst>
              <a:ext uri="{FF2B5EF4-FFF2-40B4-BE49-F238E27FC236}">
                <a16:creationId xmlns:a16="http://schemas.microsoft.com/office/drawing/2014/main" id="{CCEB93F5-59E9-533B-04E2-BD972EA37FF1}"/>
              </a:ext>
            </a:extLst>
          </p:cNvPr>
          <p:cNvSpPr>
            <a:spLocks noGrp="1"/>
          </p:cNvSpPr>
          <p:nvPr>
            <p:ph idx="1"/>
          </p:nvPr>
        </p:nvSpPr>
        <p:spPr>
          <a:xfrm>
            <a:off x="838200" y="1335281"/>
            <a:ext cx="5822122" cy="4841683"/>
          </a:xfrm>
        </p:spPr>
        <p:txBody>
          <a:bodyPr vert="horz" lIns="182880" tIns="301752" rIns="182880" bIns="45720" rtlCol="0" anchor="t">
            <a:normAutofit/>
          </a:bodyPr>
          <a:lstStyle/>
          <a:p>
            <a:pPr marL="0" indent="0">
              <a:buNone/>
            </a:pPr>
            <a:r>
              <a:rPr lang="en-US" sz="2100" dirty="0">
                <a:cs typeface="Calibri"/>
              </a:rPr>
              <a:t>We have included the voices of people and families in these changes by…</a:t>
            </a:r>
          </a:p>
          <a:p>
            <a:pPr lvl="1"/>
            <a:r>
              <a:rPr lang="en-US" dirty="0">
                <a:cs typeface="Calibri"/>
              </a:rPr>
              <a:t>Multiple outreach efforts since 2018 including focus groups, community meetings, surveys, and individual conversations. </a:t>
            </a:r>
          </a:p>
          <a:p>
            <a:pPr lvl="1"/>
            <a:r>
              <a:rPr lang="en-US" dirty="0">
                <a:cs typeface="Calibri"/>
              </a:rPr>
              <a:t>Waiver Reimagine Advisory Committee established since 2021</a:t>
            </a:r>
          </a:p>
          <a:p>
            <a:pPr lvl="1"/>
            <a:r>
              <a:rPr lang="en-US" dirty="0">
                <a:cs typeface="Calibri"/>
              </a:rPr>
              <a:t>More of all the above in the future </a:t>
            </a:r>
          </a:p>
          <a:p>
            <a:pPr lvl="1"/>
            <a:endParaRPr lang="en-US" dirty="0">
              <a:cs typeface="Calibri"/>
            </a:endParaRPr>
          </a:p>
          <a:p>
            <a:endParaRPr lang="en-US" dirty="0">
              <a:cs typeface="Calibri"/>
            </a:endParaRPr>
          </a:p>
        </p:txBody>
      </p:sp>
      <p:pic>
        <p:nvPicPr>
          <p:cNvPr id="8" name="Picture 8" descr="Friends in a video call">
            <a:extLst>
              <a:ext uri="{FF2B5EF4-FFF2-40B4-BE49-F238E27FC236}">
                <a16:creationId xmlns:a16="http://schemas.microsoft.com/office/drawing/2014/main" id="{53AF9834-699E-466B-E2F2-DA968FF1F2D0}"/>
              </a:ext>
            </a:extLst>
          </p:cNvPr>
          <p:cNvPicPr>
            <a:picLocks noChangeAspect="1"/>
          </p:cNvPicPr>
          <p:nvPr/>
        </p:nvPicPr>
        <p:blipFill>
          <a:blip r:embed="rId2"/>
          <a:stretch>
            <a:fillRect/>
          </a:stretch>
        </p:blipFill>
        <p:spPr>
          <a:xfrm>
            <a:off x="7032488" y="2172253"/>
            <a:ext cx="3427895" cy="2425147"/>
          </a:xfrm>
          <a:prstGeom prst="rect">
            <a:avLst/>
          </a:prstGeom>
        </p:spPr>
      </p:pic>
    </p:spTree>
    <p:extLst>
      <p:ext uri="{BB962C8B-B14F-4D97-AF65-F5344CB8AC3E}">
        <p14:creationId xmlns:p14="http://schemas.microsoft.com/office/powerpoint/2010/main" val="741482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a:t>Waiver Reimagine: People and families</a:t>
            </a:r>
          </a:p>
        </p:txBody>
      </p:sp>
      <p:sp>
        <p:nvSpPr>
          <p:cNvPr id="6" name="Content Placeholder 5">
            <a:extLst>
              <a:ext uri="{FF2B5EF4-FFF2-40B4-BE49-F238E27FC236}">
                <a16:creationId xmlns:a16="http://schemas.microsoft.com/office/drawing/2014/main" id="{C1D81D42-DC99-F147-65FC-8737C64E3D05}"/>
              </a:ext>
            </a:extLst>
          </p:cNvPr>
          <p:cNvSpPr>
            <a:spLocks noGrp="1"/>
          </p:cNvSpPr>
          <p:nvPr>
            <p:ph idx="1"/>
          </p:nvPr>
        </p:nvSpPr>
        <p:spPr/>
        <p:txBody>
          <a:bodyPr vert="horz" lIns="182880" tIns="301752" rIns="182880" bIns="45720" rtlCol="0" anchor="t">
            <a:normAutofit fontScale="70000" lnSpcReduction="20000"/>
          </a:bodyPr>
          <a:lstStyle/>
          <a:p>
            <a:pPr marL="0" indent="0">
              <a:buNone/>
            </a:pPr>
            <a:r>
              <a:rPr lang="en-US" sz="2400" b="1" i="0">
                <a:solidFill>
                  <a:srgbClr val="000000"/>
                </a:solidFill>
                <a:effectLst/>
                <a:latin typeface="Calibri"/>
                <a:cs typeface="Calibri"/>
              </a:rPr>
              <a:t>What will change</a:t>
            </a:r>
            <a:r>
              <a:rPr lang="en-US" sz="2400" b="1">
                <a:solidFill>
                  <a:srgbClr val="000000"/>
                </a:solidFill>
                <a:latin typeface="Calibri"/>
                <a:cs typeface="Calibri"/>
              </a:rPr>
              <a:t>..</a:t>
            </a:r>
            <a:endParaRPr lang="en-US" sz="2400">
              <a:solidFill>
                <a:srgbClr val="000000"/>
              </a:solidFill>
              <a:latin typeface="Calibri"/>
              <a:cs typeface="Calibri"/>
            </a:endParaRPr>
          </a:p>
          <a:p>
            <a:r>
              <a:rPr lang="en-US" sz="2400">
                <a:latin typeface="Calibri"/>
                <a:cs typeface="Calibri"/>
              </a:rPr>
              <a:t>Individualized Budgets </a:t>
            </a:r>
          </a:p>
          <a:p>
            <a:r>
              <a:rPr lang="en-US" sz="2400">
                <a:effectLst/>
                <a:latin typeface="Calibri"/>
                <a:ea typeface="Times New Roman" panose="02020603050405020304" pitchFamily="18" charset="0"/>
                <a:cs typeface="Times New Roman"/>
              </a:rPr>
              <a:t>Increase in informed choice training/information</a:t>
            </a:r>
            <a:endParaRPr lang="en-US" sz="2400">
              <a:latin typeface="Calibri"/>
              <a:cs typeface="Calibri"/>
            </a:endParaRPr>
          </a:p>
          <a:p>
            <a:pPr lvl="1"/>
            <a:r>
              <a:rPr lang="en-US" sz="2400">
                <a:latin typeface="Calibri"/>
                <a:ea typeface="Times New Roman" panose="02020603050405020304" pitchFamily="18" charset="0"/>
                <a:cs typeface="Times New Roman"/>
              </a:rPr>
              <a:t>DHS will enhance training for lead agencies to ensure people accessing supports are offered informed choice and informed decision making. </a:t>
            </a:r>
            <a:endParaRPr lang="en-US" sz="2400">
              <a:effectLst/>
              <a:latin typeface="Calibri"/>
              <a:ea typeface="Times New Roman" panose="02020603050405020304" pitchFamily="18" charset="0"/>
              <a:cs typeface="Times New Roman" panose="02020603050405020304" pitchFamily="18" charset="0"/>
            </a:endParaRPr>
          </a:p>
          <a:p>
            <a:pPr lvl="1"/>
            <a:r>
              <a:rPr lang="en-US" sz="2400">
                <a:solidFill>
                  <a:srgbClr val="000000"/>
                </a:solidFill>
                <a:latin typeface="Calibri"/>
                <a:cs typeface="Times New Roman"/>
              </a:rPr>
              <a:t>DHS will revise case management qualification to support equity in the service experience people receive</a:t>
            </a:r>
          </a:p>
          <a:p>
            <a:pPr marL="0" indent="0">
              <a:buNone/>
            </a:pPr>
            <a:r>
              <a:rPr lang="en-US" sz="2400" b="1">
                <a:solidFill>
                  <a:srgbClr val="000000"/>
                </a:solidFill>
                <a:latin typeface="Calibri"/>
                <a:cs typeface="Calibri"/>
              </a:rPr>
              <a:t>W</a:t>
            </a:r>
            <a:r>
              <a:rPr lang="en-US" sz="2400" b="1">
                <a:solidFill>
                  <a:srgbClr val="000000"/>
                </a:solidFill>
                <a:effectLst/>
                <a:latin typeface="Calibri"/>
                <a:cs typeface="Calibri"/>
              </a:rPr>
              <a:t>hat will stay the </a:t>
            </a:r>
            <a:r>
              <a:rPr lang="en-US" sz="2400" b="1">
                <a:solidFill>
                  <a:srgbClr val="000000"/>
                </a:solidFill>
                <a:latin typeface="Calibri"/>
                <a:cs typeface="Calibri"/>
              </a:rPr>
              <a:t>same...</a:t>
            </a:r>
            <a:endParaRPr lang="en-US" b="1">
              <a:latin typeface="Calibri"/>
              <a:cs typeface="Calibri"/>
            </a:endParaRPr>
          </a:p>
          <a:p>
            <a:pPr marL="342900" indent="-342900"/>
            <a:r>
              <a:rPr lang="en-US" sz="2400">
                <a:latin typeface="Calibri"/>
                <a:cs typeface="Calibri"/>
              </a:rPr>
              <a:t>People</a:t>
            </a:r>
            <a:r>
              <a:rPr lang="en-US" sz="2400">
                <a:ea typeface="+mn-lt"/>
                <a:cs typeface="+mn-lt"/>
              </a:rPr>
              <a:t> will still need to meet current level of care eligibility requirements. This process won’t change. </a:t>
            </a:r>
          </a:p>
          <a:p>
            <a:pPr marL="342900" indent="-342900"/>
            <a:r>
              <a:rPr lang="en-US" sz="2400">
                <a:ea typeface="+mn-lt"/>
                <a:cs typeface="+mn-lt"/>
              </a:rPr>
              <a:t>DHS is not adding new services to the waiver programs as we transition from four waivers to two. We will incorporate the current services and service policies in the four waivers into the two new waiver programs.</a:t>
            </a:r>
            <a:endParaRPr lang="en-US" sz="2400">
              <a:cs typeface="Calibri"/>
            </a:endParaRPr>
          </a:p>
          <a:p>
            <a:pPr marL="342900" indent="-342900"/>
            <a:r>
              <a:rPr lang="en-US" sz="2400">
                <a:ea typeface="+mn-lt"/>
                <a:cs typeface="+mn-lt"/>
              </a:rPr>
              <a:t>Ensure consistency and transparency in allocation of funds across the state</a:t>
            </a:r>
            <a:endParaRPr lang="en-US" sz="2400">
              <a:cs typeface="Calibri"/>
            </a:endParaRPr>
          </a:p>
          <a:p>
            <a:pPr marL="0" indent="0">
              <a:buNone/>
            </a:pPr>
            <a:endParaRPr lang="en-US" sz="2400">
              <a:cs typeface="Calibri"/>
            </a:endParaRPr>
          </a:p>
          <a:p>
            <a:endParaRPr lang="en-US">
              <a:cs typeface="Calibri"/>
            </a:endParaRPr>
          </a:p>
        </p:txBody>
      </p:sp>
    </p:spTree>
    <p:extLst>
      <p:ext uri="{BB962C8B-B14F-4D97-AF65-F5344CB8AC3E}">
        <p14:creationId xmlns:p14="http://schemas.microsoft.com/office/powerpoint/2010/main" val="101966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a:t>Waiver Reimagine: Providers</a:t>
            </a:r>
          </a:p>
        </p:txBody>
      </p:sp>
      <p:sp>
        <p:nvSpPr>
          <p:cNvPr id="6" name="Content Placeholder 5">
            <a:extLst>
              <a:ext uri="{FF2B5EF4-FFF2-40B4-BE49-F238E27FC236}">
                <a16:creationId xmlns:a16="http://schemas.microsoft.com/office/drawing/2014/main" id="{C1D81D42-DC99-F147-65FC-8737C64E3D05}"/>
              </a:ext>
            </a:extLst>
          </p:cNvPr>
          <p:cNvSpPr>
            <a:spLocks noGrp="1"/>
          </p:cNvSpPr>
          <p:nvPr>
            <p:ph idx="1"/>
          </p:nvPr>
        </p:nvSpPr>
        <p:spPr>
          <a:xfrm>
            <a:off x="838200" y="1220262"/>
            <a:ext cx="10515600" cy="4841683"/>
          </a:xfrm>
        </p:spPr>
        <p:txBody>
          <a:bodyPr vert="horz" lIns="182880" tIns="301752" rIns="182880" bIns="45720" rtlCol="0" anchor="t">
            <a:normAutofit/>
          </a:bodyPr>
          <a:lstStyle/>
          <a:p>
            <a:r>
              <a:rPr lang="en-US" dirty="0"/>
              <a:t>Waiver Reimagine impacts providers by…</a:t>
            </a:r>
            <a:endParaRPr lang="en-US" dirty="0">
              <a:cs typeface="Calibri"/>
            </a:endParaRPr>
          </a:p>
          <a:p>
            <a:pPr lvl="1">
              <a:spcBef>
                <a:spcPts val="0"/>
              </a:spcBef>
              <a:spcAft>
                <a:spcPts val="0"/>
              </a:spcAft>
            </a:pPr>
            <a:r>
              <a:rPr lang="en-US" dirty="0">
                <a:ea typeface="+mn-lt"/>
                <a:cs typeface="+mn-lt"/>
              </a:rPr>
              <a:t>Standardizing practices </a:t>
            </a:r>
          </a:p>
          <a:p>
            <a:pPr marL="457200" lvl="1" indent="0">
              <a:spcBef>
                <a:spcPts val="0"/>
              </a:spcBef>
              <a:spcAft>
                <a:spcPts val="0"/>
              </a:spcAft>
              <a:buNone/>
            </a:pPr>
            <a:endParaRPr lang="en-US" dirty="0">
              <a:ea typeface="+mn-lt"/>
              <a:cs typeface="+mn-lt"/>
            </a:endParaRPr>
          </a:p>
          <a:p>
            <a:pPr lvl="1">
              <a:spcBef>
                <a:spcPts val="0"/>
              </a:spcBef>
              <a:spcAft>
                <a:spcPts val="0"/>
              </a:spcAft>
            </a:pPr>
            <a:r>
              <a:rPr lang="en-US" dirty="0">
                <a:ea typeface="+mn-lt"/>
                <a:cs typeface="+mn-lt"/>
              </a:rPr>
              <a:t>Applying policies consistently and equitably </a:t>
            </a:r>
            <a:endParaRPr lang="en-US" dirty="0"/>
          </a:p>
          <a:p>
            <a:pPr lvl="1">
              <a:spcBef>
                <a:spcPts val="0"/>
              </a:spcBef>
              <a:spcAft>
                <a:spcPts val="0"/>
              </a:spcAft>
            </a:pPr>
            <a:endParaRPr lang="en-US" dirty="0">
              <a:ea typeface="+mn-lt"/>
              <a:cs typeface="+mn-lt"/>
            </a:endParaRPr>
          </a:p>
          <a:p>
            <a:pPr lvl="1">
              <a:spcBef>
                <a:spcPts val="0"/>
              </a:spcBef>
              <a:spcAft>
                <a:spcPts val="0"/>
              </a:spcAft>
            </a:pPr>
            <a:r>
              <a:rPr lang="en-US" dirty="0">
                <a:ea typeface="+mn-lt"/>
                <a:cs typeface="+mn-lt"/>
              </a:rPr>
              <a:t>Simplifying processes and creating clear information has a positive impact on providers </a:t>
            </a:r>
            <a:endParaRPr lang="en-US" dirty="0">
              <a:cs typeface="Calibri"/>
            </a:endParaRPr>
          </a:p>
          <a:p>
            <a:pPr>
              <a:spcBef>
                <a:spcPts val="0"/>
              </a:spcBef>
              <a:spcAft>
                <a:spcPts val="0"/>
              </a:spcAft>
            </a:pPr>
            <a:endParaRPr lang="en-US" dirty="0"/>
          </a:p>
          <a:p>
            <a:pPr>
              <a:spcBef>
                <a:spcPts val="0"/>
              </a:spcBef>
              <a:spcAft>
                <a:spcPts val="0"/>
              </a:spcAft>
            </a:pPr>
            <a:r>
              <a:rPr lang="en-US" dirty="0"/>
              <a:t>Providers will continue to deliver person-centered services as identified in the person's Support Plan, service agreement and </a:t>
            </a:r>
            <a:r>
              <a:rPr lang="en-US" dirty="0">
                <a:ea typeface="+mn-lt"/>
                <a:cs typeface="+mn-lt"/>
              </a:rPr>
              <a:t>according to requirements</a:t>
            </a:r>
            <a:r>
              <a:rPr lang="en-US" dirty="0"/>
              <a:t>.</a:t>
            </a:r>
            <a:endParaRPr lang="en-US" strike="sngStrike" dirty="0">
              <a:cs typeface="Calibri"/>
            </a:endParaRPr>
          </a:p>
          <a:p>
            <a:pPr marL="457200" lvl="1" indent="0">
              <a:buNone/>
            </a:pPr>
            <a:endParaRPr lang="en-US" strike="sngStrike" dirty="0">
              <a:cs typeface="Calibri"/>
            </a:endParaRPr>
          </a:p>
          <a:p>
            <a:pPr>
              <a:spcBef>
                <a:spcPts val="0"/>
              </a:spcBef>
              <a:spcAft>
                <a:spcPts val="0"/>
              </a:spcAft>
            </a:pPr>
            <a:endParaRPr lang="en-US" sz="1200" dirty="0">
              <a:cs typeface="Calibri"/>
            </a:endParaRPr>
          </a:p>
          <a:p>
            <a:pPr>
              <a:spcBef>
                <a:spcPts val="0"/>
              </a:spcBef>
              <a:spcAft>
                <a:spcPts val="0"/>
              </a:spcAft>
            </a:pPr>
            <a:endParaRPr lang="en-US" sz="1200" dirty="0">
              <a:cs typeface="Calibri"/>
            </a:endParaRPr>
          </a:p>
          <a:p>
            <a:pPr marL="457200" lvl="1" indent="0">
              <a:buNone/>
            </a:pPr>
            <a:endParaRPr lang="en-US" strike="sngStrike" dirty="0">
              <a:cs typeface="Calibri"/>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944048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 more about Waiver Reimagine</a:t>
            </a:r>
          </a:p>
        </p:txBody>
      </p:sp>
      <p:sp>
        <p:nvSpPr>
          <p:cNvPr id="3" name="Content Placeholder 2"/>
          <p:cNvSpPr>
            <a:spLocks noGrp="1"/>
          </p:cNvSpPr>
          <p:nvPr>
            <p:ph idx="1"/>
          </p:nvPr>
        </p:nvSpPr>
        <p:spPr>
          <a:xfrm>
            <a:off x="838200" y="1594624"/>
            <a:ext cx="5678557" cy="4582339"/>
          </a:xfrm>
        </p:spPr>
        <p:txBody>
          <a:bodyPr vert="horz" lIns="91440" tIns="45720" rIns="91440" bIns="45720" rtlCol="0" anchor="t">
            <a:normAutofit lnSpcReduction="10000"/>
          </a:bodyPr>
          <a:lstStyle/>
          <a:p>
            <a:pPr marL="0" indent="0">
              <a:buNone/>
            </a:pPr>
            <a:r>
              <a:rPr lang="en-US" b="1"/>
              <a:t>You can learn more by:</a:t>
            </a:r>
          </a:p>
          <a:p>
            <a:r>
              <a:rPr lang="en-US">
                <a:cs typeface="Calibri"/>
              </a:rPr>
              <a:t>Visit the </a:t>
            </a:r>
            <a:r>
              <a:rPr lang="en-US">
                <a:ea typeface="+mn-lt"/>
                <a:cs typeface="+mn-lt"/>
                <a:hlinkClick r:id="rId2"/>
              </a:rPr>
              <a:t>Waiver Reimagine website</a:t>
            </a:r>
            <a:r>
              <a:rPr lang="en-US">
                <a:ea typeface="+mn-lt"/>
                <a:cs typeface="+mn-lt"/>
              </a:rPr>
              <a:t> </a:t>
            </a:r>
          </a:p>
          <a:p>
            <a:r>
              <a:rPr lang="en-US"/>
              <a:t>Reviewing the </a:t>
            </a:r>
            <a:r>
              <a:rPr lang="en-US">
                <a:hlinkClick r:id="rId3" tooltip="Waiver Re-imagine FAQ - intro"/>
              </a:rPr>
              <a:t>frequently asked questions (FAQ)</a:t>
            </a:r>
            <a:r>
              <a:rPr lang="en-US"/>
              <a:t> page</a:t>
            </a:r>
          </a:p>
          <a:p>
            <a:r>
              <a:rPr lang="en-US"/>
              <a:t>Subscribing to get </a:t>
            </a:r>
            <a:r>
              <a:rPr lang="en-US">
                <a:hlinkClick r:id="rId4"/>
              </a:rPr>
              <a:t>DHS Disability Services Division eList announcements</a:t>
            </a:r>
            <a:r>
              <a:rPr lang="en-US"/>
              <a:t>.</a:t>
            </a:r>
            <a:endParaRPr lang="en-US">
              <a:cs typeface="Calibri"/>
            </a:endParaRPr>
          </a:p>
          <a:p>
            <a:r>
              <a:rPr lang="en-US"/>
              <a:t>Emailing DHS at </a:t>
            </a:r>
            <a:r>
              <a:rPr lang="en-US">
                <a:hlinkClick r:id="rId5"/>
              </a:rPr>
              <a:t>Waiver.Reimagine@state.mn.us</a:t>
            </a:r>
            <a:r>
              <a:rPr lang="en-US"/>
              <a:t> with questions or input about Waiver Reimagine.</a:t>
            </a:r>
            <a:endParaRPr lang="en-US">
              <a:cs typeface="Calibri"/>
            </a:endParaRPr>
          </a:p>
        </p:txBody>
      </p:sp>
      <p:sp>
        <p:nvSpPr>
          <p:cNvPr id="4" name="Date Placeholder 3"/>
          <p:cNvSpPr>
            <a:spLocks noGrp="1"/>
          </p:cNvSpPr>
          <p:nvPr>
            <p:ph type="dt" sz="half" idx="10"/>
          </p:nvPr>
        </p:nvSpPr>
        <p:spPr/>
        <p:txBody>
          <a:bodyPr/>
          <a:lstStyle/>
          <a:p>
            <a:fld id="{CE315576-34A8-44DA-AC1D-292A22505764}" type="datetime1">
              <a:rPr lang="en-US" smtClean="0"/>
              <a:t>8/21/2024</a:t>
            </a:fld>
            <a:endParaRPr lang="en-US"/>
          </a:p>
        </p:txBody>
      </p:sp>
      <p:pic>
        <p:nvPicPr>
          <p:cNvPr id="5" name="Picture 5" descr="Man resting with cat">
            <a:extLst>
              <a:ext uri="{FF2B5EF4-FFF2-40B4-BE49-F238E27FC236}">
                <a16:creationId xmlns:a16="http://schemas.microsoft.com/office/drawing/2014/main" id="{98FE1379-B7DE-4D1A-266B-664E55A583E9}"/>
              </a:ext>
            </a:extLst>
          </p:cNvPr>
          <p:cNvPicPr>
            <a:picLocks noChangeAspect="1"/>
          </p:cNvPicPr>
          <p:nvPr/>
        </p:nvPicPr>
        <p:blipFill>
          <a:blip r:embed="rId6"/>
          <a:stretch>
            <a:fillRect/>
          </a:stretch>
        </p:blipFill>
        <p:spPr>
          <a:xfrm>
            <a:off x="7938052" y="2183296"/>
            <a:ext cx="3118678" cy="2502452"/>
          </a:xfrm>
          <a:prstGeom prst="rect">
            <a:avLst/>
          </a:prstGeom>
        </p:spPr>
      </p:pic>
    </p:spTree>
    <p:extLst>
      <p:ext uri="{BB962C8B-B14F-4D97-AF65-F5344CB8AC3E}">
        <p14:creationId xmlns:p14="http://schemas.microsoft.com/office/powerpoint/2010/main" val="3786500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8BCA6D-E397-B530-CC2F-A929609EE0CD}"/>
              </a:ext>
            </a:extLst>
          </p:cNvPr>
          <p:cNvSpPr>
            <a:spLocks noGrp="1"/>
          </p:cNvSpPr>
          <p:nvPr>
            <p:ph type="ctrTitle"/>
          </p:nvPr>
        </p:nvSpPr>
        <p:spPr/>
        <p:txBody>
          <a:bodyPr/>
          <a:lstStyle/>
          <a:p>
            <a:r>
              <a:rPr lang="en-US" dirty="0"/>
              <a:t>Cost Reporting Updates</a:t>
            </a:r>
          </a:p>
        </p:txBody>
      </p:sp>
      <p:sp>
        <p:nvSpPr>
          <p:cNvPr id="9" name="Text Placeholder 8">
            <a:extLst>
              <a:ext uri="{FF2B5EF4-FFF2-40B4-BE49-F238E27FC236}">
                <a16:creationId xmlns:a16="http://schemas.microsoft.com/office/drawing/2014/main" id="{C588D3B4-5482-DB88-4816-FA41C76E340B}"/>
              </a:ext>
            </a:extLst>
          </p:cNvPr>
          <p:cNvSpPr>
            <a:spLocks noGrp="1"/>
          </p:cNvSpPr>
          <p:nvPr>
            <p:ph type="body" sz="quarter" idx="18"/>
          </p:nvPr>
        </p:nvSpPr>
        <p:spPr/>
        <p:txBody>
          <a:bodyPr/>
          <a:lstStyle/>
          <a:p>
            <a:endParaRPr lang="en-US" dirty="0"/>
          </a:p>
        </p:txBody>
      </p:sp>
      <p:sp>
        <p:nvSpPr>
          <p:cNvPr id="5" name="Footer Placeholder 4">
            <a:extLst>
              <a:ext uri="{FF2B5EF4-FFF2-40B4-BE49-F238E27FC236}">
                <a16:creationId xmlns:a16="http://schemas.microsoft.com/office/drawing/2014/main" id="{5369C127-1717-3E35-F2DE-7826846BCC94}"/>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 mn.gov/websiteurl</a:t>
            </a:r>
          </a:p>
        </p:txBody>
      </p:sp>
      <p:sp>
        <p:nvSpPr>
          <p:cNvPr id="8" name="Picture Placeholder 7">
            <a:extLst>
              <a:ext uri="{FF2B5EF4-FFF2-40B4-BE49-F238E27FC236}">
                <a16:creationId xmlns:a16="http://schemas.microsoft.com/office/drawing/2014/main" id="{507E0415-875A-2ACC-CBF7-B1CAFB0375EE}"/>
              </a:ext>
            </a:extLst>
          </p:cNvPr>
          <p:cNvSpPr>
            <a:spLocks noGrp="1"/>
          </p:cNvSpPr>
          <p:nvPr>
            <p:ph type="pic" sz="quarter" idx="17"/>
          </p:nvPr>
        </p:nvSpPr>
        <p:spPr/>
        <p:txBody>
          <a:bodyPr/>
          <a:lstStyle/>
          <a:p>
            <a:endParaRPr lang="en-US"/>
          </a:p>
        </p:txBody>
      </p:sp>
      <p:sp>
        <p:nvSpPr>
          <p:cNvPr id="4" name="Date Placeholder 3">
            <a:extLst>
              <a:ext uri="{FF2B5EF4-FFF2-40B4-BE49-F238E27FC236}">
                <a16:creationId xmlns:a16="http://schemas.microsoft.com/office/drawing/2014/main" id="{80B7C60E-0E33-E15A-4BDF-205BD6A3D942}"/>
              </a:ext>
            </a:extLst>
          </p:cNvPr>
          <p:cNvSpPr>
            <a:spLocks noGrp="1"/>
          </p:cNvSpPr>
          <p:nvPr>
            <p:ph type="dt" sz="half" idx="4294967295"/>
          </p:nvPr>
        </p:nvSpPr>
        <p:spPr>
          <a:xfrm>
            <a:off x="0" y="6356350"/>
            <a:ext cx="1358900" cy="365125"/>
          </a:xfrm>
        </p:spPr>
        <p:txBody>
          <a:bodyPr/>
          <a:lstStyle/>
          <a:p>
            <a:fld id="{824D5D47-1752-4D84-8BFB-C2F71A34C932}" type="datetime1">
              <a:rPr lang="en-US" smtClean="0"/>
              <a:t>8/21/2024</a:t>
            </a:fld>
            <a:endParaRPr lang="en-US"/>
          </a:p>
        </p:txBody>
      </p:sp>
      <p:sp>
        <p:nvSpPr>
          <p:cNvPr id="6" name="Slide Number Placeholder 5">
            <a:extLst>
              <a:ext uri="{FF2B5EF4-FFF2-40B4-BE49-F238E27FC236}">
                <a16:creationId xmlns:a16="http://schemas.microsoft.com/office/drawing/2014/main" id="{9FB0BDA4-3FCB-55BE-AF7D-C2B09B96908A}"/>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26</a:t>
            </a:fld>
            <a:endParaRPr lang="en-US"/>
          </a:p>
        </p:txBody>
      </p:sp>
    </p:spTree>
    <p:extLst>
      <p:ext uri="{BB962C8B-B14F-4D97-AF65-F5344CB8AC3E}">
        <p14:creationId xmlns:p14="http://schemas.microsoft.com/office/powerpoint/2010/main" val="3176182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remember about cost reporting</a:t>
            </a:r>
          </a:p>
        </p:txBody>
      </p:sp>
      <p:sp>
        <p:nvSpPr>
          <p:cNvPr id="3" name="Content Placeholder 2"/>
          <p:cNvSpPr>
            <a:spLocks noGrp="1"/>
          </p:cNvSpPr>
          <p:nvPr>
            <p:ph idx="1"/>
          </p:nvPr>
        </p:nvSpPr>
        <p:spPr>
          <a:xfrm>
            <a:off x="656705" y="1825624"/>
            <a:ext cx="4895009" cy="4530725"/>
          </a:xfrm>
        </p:spPr>
        <p:txBody>
          <a:bodyPr>
            <a:normAutofit/>
          </a:bodyPr>
          <a:lstStyle/>
          <a:p>
            <a:pPr marL="0" indent="0">
              <a:buNone/>
            </a:pPr>
            <a:r>
              <a:rPr lang="en-US" sz="2300" dirty="0"/>
              <a:t>Reporting </a:t>
            </a:r>
          </a:p>
          <a:p>
            <a:pPr lvl="1"/>
            <a:r>
              <a:rPr lang="en-US" sz="1800" dirty="0">
                <a:solidFill>
                  <a:schemeClr val="tx2">
                    <a:lumMod val="95000"/>
                    <a:lumOff val="5000"/>
                  </a:schemeClr>
                </a:solidFill>
              </a:rPr>
              <a:t>All providers that provide at least one DWRS service are required to report once every five years </a:t>
            </a:r>
          </a:p>
          <a:p>
            <a:pPr lvl="1"/>
            <a:r>
              <a:rPr lang="en-US" sz="1800" dirty="0"/>
              <a:t>DHS collects information from about 20% of providers every year, based on random sampling.</a:t>
            </a:r>
          </a:p>
          <a:p>
            <a:pPr lvl="1"/>
            <a:r>
              <a:rPr lang="en-US" sz="1800" dirty="0"/>
              <a:t>2024 sample is 450 providers</a:t>
            </a:r>
          </a:p>
          <a:p>
            <a:pPr lvl="1"/>
            <a:r>
              <a:rPr lang="en-US" sz="1800" dirty="0"/>
              <a:t>Providers are required to report on a fiscal year completed in the last 18 months.</a:t>
            </a:r>
          </a:p>
          <a:p>
            <a:pPr lvl="2"/>
            <a:r>
              <a:rPr lang="en-US" sz="1400" dirty="0"/>
              <a:t>For 2024, DHS recommends reporting on calendar year 2023</a:t>
            </a:r>
          </a:p>
          <a:p>
            <a:pPr lvl="1"/>
            <a:endParaRPr lang="en-US" sz="1800" dirty="0"/>
          </a:p>
        </p:txBody>
      </p:sp>
      <p:sp>
        <p:nvSpPr>
          <p:cNvPr id="7" name="TextBox 6"/>
          <p:cNvSpPr txBox="1"/>
          <p:nvPr/>
        </p:nvSpPr>
        <p:spPr>
          <a:xfrm>
            <a:off x="7747364" y="1861639"/>
            <a:ext cx="2833549" cy="738664"/>
          </a:xfrm>
          <a:prstGeom prst="rect">
            <a:avLst/>
          </a:prstGeom>
          <a:noFill/>
        </p:spPr>
        <p:txBody>
          <a:bodyPr wrap="square" rtlCol="0">
            <a:spAutoFit/>
          </a:bodyPr>
          <a:lstStyle/>
          <a:p>
            <a:r>
              <a:rPr lang="en-US" sz="2400" b="1" dirty="0">
                <a:solidFill>
                  <a:schemeClr val="tx2">
                    <a:lumMod val="95000"/>
                    <a:lumOff val="5000"/>
                  </a:schemeClr>
                </a:solidFill>
              </a:rPr>
              <a:t>Reporting schedule</a:t>
            </a:r>
          </a:p>
          <a:p>
            <a:endParaRPr lang="en-US" dirty="0"/>
          </a:p>
        </p:txBody>
      </p:sp>
      <p:graphicFrame>
        <p:nvGraphicFramePr>
          <p:cNvPr id="5" name="Table 4" descr="Reporting Schedule"/>
          <p:cNvGraphicFramePr>
            <a:graphicFrameLocks noGrp="1"/>
          </p:cNvGraphicFramePr>
          <p:nvPr/>
        </p:nvGraphicFramePr>
        <p:xfrm>
          <a:off x="5828213" y="2362612"/>
          <a:ext cx="5902234" cy="3160016"/>
        </p:xfrm>
        <a:graphic>
          <a:graphicData uri="http://schemas.openxmlformats.org/drawingml/2006/table">
            <a:tbl>
              <a:tblPr firstRow="1" bandRow="1">
                <a:tableStyleId>{5C22544A-7EE6-4342-B048-85BDC9FD1C3A}</a:tableStyleId>
              </a:tblPr>
              <a:tblGrid>
                <a:gridCol w="1246552">
                  <a:extLst>
                    <a:ext uri="{9D8B030D-6E8A-4147-A177-3AD203B41FA5}">
                      <a16:colId xmlns:a16="http://schemas.microsoft.com/office/drawing/2014/main" val="1357383951"/>
                    </a:ext>
                  </a:extLst>
                </a:gridCol>
                <a:gridCol w="4655682">
                  <a:extLst>
                    <a:ext uri="{9D8B030D-6E8A-4147-A177-3AD203B41FA5}">
                      <a16:colId xmlns:a16="http://schemas.microsoft.com/office/drawing/2014/main" val="3028586789"/>
                    </a:ext>
                  </a:extLst>
                </a:gridCol>
              </a:tblGrid>
              <a:tr h="136185">
                <a:tc>
                  <a:txBody>
                    <a:bodyPr/>
                    <a:lstStyle/>
                    <a:p>
                      <a:pPr marL="0" marR="0" algn="ctr">
                        <a:lnSpc>
                          <a:spcPct val="112000"/>
                        </a:lnSpc>
                        <a:spcBef>
                          <a:spcPts val="1000"/>
                        </a:spcBef>
                        <a:spcAft>
                          <a:spcPts val="600"/>
                        </a:spcAft>
                      </a:pPr>
                      <a:r>
                        <a:rPr lang="en-US" sz="1600">
                          <a:effectLst/>
                        </a:rPr>
                        <a:t>Date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2000"/>
                        </a:lnSpc>
                        <a:spcBef>
                          <a:spcPts val="1000"/>
                        </a:spcBef>
                        <a:spcAft>
                          <a:spcPts val="600"/>
                        </a:spcAft>
                      </a:pPr>
                      <a:r>
                        <a:rPr lang="en-US" sz="1600">
                          <a:effectLst/>
                        </a:rPr>
                        <a:t>Task</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1889996"/>
                  </a:ext>
                </a:extLst>
              </a:tr>
              <a:tr h="193675">
                <a:tc>
                  <a:txBody>
                    <a:bodyPr/>
                    <a:lstStyle/>
                    <a:p>
                      <a:pPr marL="0" marR="0">
                        <a:lnSpc>
                          <a:spcPct val="112000"/>
                        </a:lnSpc>
                        <a:spcBef>
                          <a:spcPts val="1000"/>
                        </a:spcBef>
                        <a:spcAft>
                          <a:spcPts val="600"/>
                        </a:spcAft>
                      </a:pPr>
                      <a:r>
                        <a:rPr lang="en-US" sz="1600">
                          <a:effectLst/>
                        </a:rPr>
                        <a:t>By March 31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2000"/>
                        </a:lnSpc>
                        <a:spcBef>
                          <a:spcPts val="1000"/>
                        </a:spcBef>
                        <a:spcAft>
                          <a:spcPts val="600"/>
                        </a:spcAft>
                      </a:pPr>
                      <a:r>
                        <a:rPr lang="en-US" sz="1600">
                          <a:effectLst/>
                        </a:rPr>
                        <a:t>Notice for providers mandated to report that year</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0540093"/>
                  </a:ext>
                </a:extLst>
              </a:tr>
              <a:tr h="193675">
                <a:tc>
                  <a:txBody>
                    <a:bodyPr/>
                    <a:lstStyle/>
                    <a:p>
                      <a:pPr marL="0" marR="0">
                        <a:lnSpc>
                          <a:spcPct val="112000"/>
                        </a:lnSpc>
                        <a:spcBef>
                          <a:spcPts val="1000"/>
                        </a:spcBef>
                        <a:spcAft>
                          <a:spcPts val="600"/>
                        </a:spcAft>
                      </a:pPr>
                      <a:r>
                        <a:rPr lang="en-US" sz="1600">
                          <a:effectLst/>
                        </a:rPr>
                        <a:t>June 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2000"/>
                        </a:lnSpc>
                        <a:spcBef>
                          <a:spcPts val="1000"/>
                        </a:spcBef>
                        <a:spcAft>
                          <a:spcPts val="600"/>
                        </a:spcAft>
                      </a:pPr>
                      <a:r>
                        <a:rPr lang="en-US" sz="1600">
                          <a:effectLst/>
                        </a:rPr>
                        <a:t>90-day notice of reporting deadline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4284306"/>
                  </a:ext>
                </a:extLst>
              </a:tr>
              <a:tr h="222250">
                <a:tc>
                  <a:txBody>
                    <a:bodyPr/>
                    <a:lstStyle/>
                    <a:p>
                      <a:pPr marL="0" marR="0">
                        <a:lnSpc>
                          <a:spcPct val="112000"/>
                        </a:lnSpc>
                        <a:spcBef>
                          <a:spcPts val="1000"/>
                        </a:spcBef>
                        <a:spcAft>
                          <a:spcPts val="600"/>
                        </a:spcAft>
                      </a:pPr>
                      <a:r>
                        <a:rPr lang="en-US" sz="1600">
                          <a:effectLst/>
                        </a:rPr>
                        <a:t>Aug. 31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2000"/>
                        </a:lnSpc>
                        <a:spcBef>
                          <a:spcPts val="1000"/>
                        </a:spcBef>
                        <a:spcAft>
                          <a:spcPts val="600"/>
                        </a:spcAft>
                      </a:pPr>
                      <a:r>
                        <a:rPr lang="en-US" sz="1600">
                          <a:effectLst/>
                        </a:rPr>
                        <a:t>Reporting deadline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1504013"/>
                  </a:ext>
                </a:extLst>
              </a:tr>
              <a:tr h="369570">
                <a:tc>
                  <a:txBody>
                    <a:bodyPr/>
                    <a:lstStyle/>
                    <a:p>
                      <a:pPr marL="0" marR="0">
                        <a:lnSpc>
                          <a:spcPct val="112000"/>
                        </a:lnSpc>
                        <a:spcBef>
                          <a:spcPts val="1000"/>
                        </a:spcBef>
                        <a:spcAft>
                          <a:spcPts val="600"/>
                        </a:spcAft>
                      </a:pPr>
                      <a:r>
                        <a:rPr lang="en-US" sz="1600">
                          <a:effectLst/>
                        </a:rPr>
                        <a:t>Sept. 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2000"/>
                        </a:lnSpc>
                        <a:spcBef>
                          <a:spcPts val="1000"/>
                        </a:spcBef>
                        <a:spcAft>
                          <a:spcPts val="600"/>
                        </a:spcAft>
                      </a:pPr>
                      <a:r>
                        <a:rPr lang="en-US" sz="1600" dirty="0">
                          <a:effectLst/>
                        </a:rPr>
                        <a:t>First notice of non-compliance for providers who have not submitted reports by Aug. 31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776664"/>
                  </a:ext>
                </a:extLst>
              </a:tr>
              <a:tr h="369570">
                <a:tc>
                  <a:txBody>
                    <a:bodyPr/>
                    <a:lstStyle/>
                    <a:p>
                      <a:pPr marL="0" marR="0">
                        <a:lnSpc>
                          <a:spcPct val="112000"/>
                        </a:lnSpc>
                        <a:spcBef>
                          <a:spcPts val="1000"/>
                        </a:spcBef>
                        <a:spcAft>
                          <a:spcPts val="600"/>
                        </a:spcAft>
                      </a:pPr>
                      <a:r>
                        <a:rPr lang="en-US" sz="1600">
                          <a:effectLst/>
                        </a:rPr>
                        <a:t>Oct. 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2000"/>
                        </a:lnSpc>
                        <a:spcBef>
                          <a:spcPts val="1000"/>
                        </a:spcBef>
                        <a:spcAft>
                          <a:spcPts val="600"/>
                        </a:spcAft>
                      </a:pPr>
                      <a:r>
                        <a:rPr lang="en-US" sz="1600" dirty="0">
                          <a:effectLst/>
                        </a:rPr>
                        <a:t>Second notice of non-compliance; for provider who have not submitted reports by Sept. 30 (30 days late)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86376778"/>
                  </a:ext>
                </a:extLst>
              </a:tr>
              <a:tr h="369570">
                <a:tc>
                  <a:txBody>
                    <a:bodyPr/>
                    <a:lstStyle/>
                    <a:p>
                      <a:pPr marL="0" marR="0">
                        <a:lnSpc>
                          <a:spcPct val="112000"/>
                        </a:lnSpc>
                        <a:spcBef>
                          <a:spcPts val="1000"/>
                        </a:spcBef>
                        <a:spcAft>
                          <a:spcPts val="600"/>
                        </a:spcAft>
                      </a:pPr>
                      <a:r>
                        <a:rPr lang="en-US" sz="1600">
                          <a:effectLst/>
                        </a:rPr>
                        <a:t>Nov. 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2000"/>
                        </a:lnSpc>
                        <a:spcBef>
                          <a:spcPts val="1000"/>
                        </a:spcBef>
                        <a:spcAft>
                          <a:spcPts val="600"/>
                        </a:spcAft>
                      </a:pPr>
                      <a:r>
                        <a:rPr lang="en-US" sz="1600">
                          <a:effectLst/>
                        </a:rPr>
                        <a:t>Third notice of non-compliance for providers who have not submitted reports by Oct. 31 (60 days late)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58632721"/>
                  </a:ext>
                </a:extLst>
              </a:tr>
              <a:tr h="245110">
                <a:tc>
                  <a:txBody>
                    <a:bodyPr/>
                    <a:lstStyle/>
                    <a:p>
                      <a:pPr marL="0" marR="0">
                        <a:lnSpc>
                          <a:spcPct val="112000"/>
                        </a:lnSpc>
                        <a:spcBef>
                          <a:spcPts val="1000"/>
                        </a:spcBef>
                        <a:spcAft>
                          <a:spcPts val="600"/>
                        </a:spcAft>
                      </a:pPr>
                      <a:r>
                        <a:rPr lang="en-US" sz="1600">
                          <a:effectLst/>
                        </a:rPr>
                        <a:t>Dec. 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2000"/>
                        </a:lnSpc>
                        <a:spcBef>
                          <a:spcPts val="1000"/>
                        </a:spcBef>
                        <a:spcAft>
                          <a:spcPts val="600"/>
                        </a:spcAft>
                      </a:pPr>
                      <a:r>
                        <a:rPr lang="en-US" sz="1600" dirty="0">
                          <a:effectLst/>
                        </a:rPr>
                        <a:t>Notice of stopping payment for non-compliance (90 days late)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6171939"/>
                  </a:ext>
                </a:extLst>
              </a:tr>
            </a:tbl>
          </a:graphicData>
        </a:graphic>
      </p:graphicFrame>
      <p:sp>
        <p:nvSpPr>
          <p:cNvPr id="4" name="Date Placeholder 3"/>
          <p:cNvSpPr>
            <a:spLocks noGrp="1"/>
          </p:cNvSpPr>
          <p:nvPr>
            <p:ph type="dt" sz="half" idx="10"/>
          </p:nvPr>
        </p:nvSpPr>
        <p:spPr bwMode="black">
          <a:xfrm>
            <a:off x="838200" y="6356350"/>
            <a:ext cx="135859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DFD375-6AAA-40EB-8BBF-98EC98224BD8}" type="datetime4">
              <a:rPr lang="en-US" smtClean="0"/>
              <a:pPr/>
              <a:t>August 21, 2024</a:t>
            </a:fld>
            <a:endParaRPr lang="en-US"/>
          </a:p>
        </p:txBody>
      </p:sp>
      <p:sp>
        <p:nvSpPr>
          <p:cNvPr id="8" name="TextBox 7">
            <a:extLst>
              <a:ext uri="{FF2B5EF4-FFF2-40B4-BE49-F238E27FC236}">
                <a16:creationId xmlns:a16="http://schemas.microsoft.com/office/drawing/2014/main" id="{4FFF2643-D933-9182-BC0E-FA115B947C9C}"/>
              </a:ext>
            </a:extLst>
          </p:cNvPr>
          <p:cNvSpPr txBox="1"/>
          <p:nvPr/>
        </p:nvSpPr>
        <p:spPr>
          <a:xfrm>
            <a:off x="5928852" y="5700435"/>
            <a:ext cx="6096000" cy="646331"/>
          </a:xfrm>
          <a:prstGeom prst="rect">
            <a:avLst/>
          </a:prstGeom>
          <a:noFill/>
        </p:spPr>
        <p:txBody>
          <a:bodyPr wrap="square">
            <a:spAutoFit/>
          </a:bodyPr>
          <a:lstStyle/>
          <a:p>
            <a:r>
              <a:rPr lang="en-US" dirty="0">
                <a:solidFill>
                  <a:schemeClr val="tx2">
                    <a:lumMod val="95000"/>
                    <a:lumOff val="5000"/>
                  </a:schemeClr>
                </a:solidFill>
              </a:rPr>
              <a:t>If a provider fails to complete a report by the deadline, DHS is required to suspend payments until the report is completed.</a:t>
            </a:r>
          </a:p>
        </p:txBody>
      </p:sp>
    </p:spTree>
    <p:extLst>
      <p:ext uri="{BB962C8B-B14F-4D97-AF65-F5344CB8AC3E}">
        <p14:creationId xmlns:p14="http://schemas.microsoft.com/office/powerpoint/2010/main" val="230565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AF041-C4E4-5ECE-91F7-3BB14AB3A340}"/>
              </a:ext>
            </a:extLst>
          </p:cNvPr>
          <p:cNvSpPr>
            <a:spLocks noGrp="1"/>
          </p:cNvSpPr>
          <p:nvPr>
            <p:ph type="title"/>
          </p:nvPr>
        </p:nvSpPr>
        <p:spPr/>
        <p:txBody>
          <a:bodyPr/>
          <a:lstStyle/>
          <a:p>
            <a:r>
              <a:rPr lang="en-US" dirty="0"/>
              <a:t>Where to find more information and training</a:t>
            </a:r>
          </a:p>
        </p:txBody>
      </p:sp>
      <p:sp>
        <p:nvSpPr>
          <p:cNvPr id="3" name="Content Placeholder 2">
            <a:extLst>
              <a:ext uri="{FF2B5EF4-FFF2-40B4-BE49-F238E27FC236}">
                <a16:creationId xmlns:a16="http://schemas.microsoft.com/office/drawing/2014/main" id="{6C8946F8-03FA-AC30-54B9-90DDB7031BFC}"/>
              </a:ext>
            </a:extLst>
          </p:cNvPr>
          <p:cNvSpPr>
            <a:spLocks noGrp="1"/>
          </p:cNvSpPr>
          <p:nvPr>
            <p:ph idx="1"/>
          </p:nvPr>
        </p:nvSpPr>
        <p:spPr/>
        <p:txBody>
          <a:bodyPr>
            <a:normAutofit/>
          </a:bodyPr>
          <a:lstStyle/>
          <a:p>
            <a:pPr marL="0" indent="0">
              <a:buNone/>
            </a:pPr>
            <a:r>
              <a:rPr lang="en-US" sz="2800" dirty="0">
                <a:cs typeface="Calibri"/>
              </a:rPr>
              <a:t>During the 2024 reporting year, DHS has focused on specific groups of providers and their unique reporting needs. </a:t>
            </a:r>
          </a:p>
          <a:p>
            <a:pPr lvl="1"/>
            <a:r>
              <a:rPr lang="en-US" sz="2400" dirty="0">
                <a:cs typeface="Calibri"/>
              </a:rPr>
              <a:t>A training and demonstration specific to Day providers was held on July 9</a:t>
            </a:r>
            <a:r>
              <a:rPr lang="en-US" sz="2400" baseline="30000" dirty="0">
                <a:cs typeface="Calibri"/>
              </a:rPr>
              <a:t>th</a:t>
            </a:r>
            <a:r>
              <a:rPr lang="en-US" sz="2400" dirty="0">
                <a:cs typeface="Calibri"/>
              </a:rPr>
              <a:t>. This training and others can be viewed at </a:t>
            </a:r>
            <a:r>
              <a:rPr lang="en-US" sz="2400" dirty="0">
                <a:cs typeface="Calibri"/>
                <a:hlinkClick r:id="rId2"/>
              </a:rPr>
              <a:t>our training archive</a:t>
            </a:r>
            <a:r>
              <a:rPr lang="en-US" sz="2400" dirty="0">
                <a:cs typeface="Calibri"/>
              </a:rPr>
              <a:t> under DWRS.</a:t>
            </a:r>
          </a:p>
          <a:p>
            <a:pPr marL="0" indent="0">
              <a:buNone/>
            </a:pPr>
            <a:r>
              <a:rPr lang="en-US" sz="2800" dirty="0"/>
              <a:t>We continue to make improvements and updates to our manuals and other resources on the </a:t>
            </a:r>
            <a:r>
              <a:rPr lang="en-US" sz="2800" dirty="0">
                <a:hlinkClick r:id="rId3"/>
              </a:rPr>
              <a:t>DWRS Cost Reporting Website</a:t>
            </a:r>
            <a:r>
              <a:rPr lang="en-US" dirty="0"/>
              <a:t>.</a:t>
            </a:r>
          </a:p>
        </p:txBody>
      </p:sp>
    </p:spTree>
    <p:extLst>
      <p:ext uri="{BB962C8B-B14F-4D97-AF65-F5344CB8AC3E}">
        <p14:creationId xmlns:p14="http://schemas.microsoft.com/office/powerpoint/2010/main" val="3971431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49BCC2-A975-B81D-1A68-D6B3092482D5}"/>
              </a:ext>
            </a:extLst>
          </p:cNvPr>
          <p:cNvSpPr>
            <a:spLocks noGrp="1"/>
          </p:cNvSpPr>
          <p:nvPr>
            <p:ph type="title"/>
          </p:nvPr>
        </p:nvSpPr>
        <p:spPr/>
        <p:txBody>
          <a:bodyPr/>
          <a:lstStyle/>
          <a:p>
            <a:r>
              <a:rPr lang="en-US" dirty="0"/>
              <a:t>New for Cost Reporting</a:t>
            </a:r>
          </a:p>
        </p:txBody>
      </p:sp>
      <p:sp>
        <p:nvSpPr>
          <p:cNvPr id="8" name="Content Placeholder 7">
            <a:extLst>
              <a:ext uri="{FF2B5EF4-FFF2-40B4-BE49-F238E27FC236}">
                <a16:creationId xmlns:a16="http://schemas.microsoft.com/office/drawing/2014/main" id="{84BA7DBC-96C0-12F8-BE63-B4E8D3F48AE9}"/>
              </a:ext>
            </a:extLst>
          </p:cNvPr>
          <p:cNvSpPr>
            <a:spLocks noGrp="1"/>
          </p:cNvSpPr>
          <p:nvPr>
            <p:ph idx="1"/>
          </p:nvPr>
        </p:nvSpPr>
        <p:spPr/>
        <p:txBody>
          <a:bodyPr>
            <a:normAutofit fontScale="92500" lnSpcReduction="20000"/>
          </a:bodyPr>
          <a:lstStyle/>
          <a:p>
            <a:r>
              <a:rPr lang="en-US" dirty="0"/>
              <a:t>Beginning in late Summer 2023, DHS began the required random audits of providers. Since its launch, dozens of providers have been contacted and had their cost reports reviewed. </a:t>
            </a:r>
          </a:p>
          <a:p>
            <a:pPr lvl="1"/>
            <a:r>
              <a:rPr lang="en-US" dirty="0"/>
              <a:t>Auditing for 2024 submissions will begin this Fall</a:t>
            </a:r>
          </a:p>
          <a:p>
            <a:r>
              <a:rPr lang="en-US" dirty="0"/>
              <a:t>New this reporting year,  DHS is reviewing submissions for typical errors on a monthly basis. If your cost report is found to have a common error, you will be notified that the report has been unsubmitted and what errors to correct. Some things we review include:</a:t>
            </a:r>
          </a:p>
          <a:p>
            <a:pPr lvl="1"/>
            <a:r>
              <a:rPr lang="en-US" dirty="0"/>
              <a:t>Impossible numbers, like “$1” in fields</a:t>
            </a:r>
          </a:p>
          <a:p>
            <a:pPr lvl="1"/>
            <a:r>
              <a:rPr lang="en-US" dirty="0"/>
              <a:t>No payroll taxes reported</a:t>
            </a:r>
          </a:p>
          <a:p>
            <a:pPr lvl="1"/>
            <a:r>
              <a:rPr lang="en-US" dirty="0"/>
              <a:t>Rates being entered as revenue amounts</a:t>
            </a:r>
          </a:p>
          <a:p>
            <a:pPr lvl="1"/>
            <a:r>
              <a:rPr lang="en-US" dirty="0"/>
              <a:t>Hourly wages, not total wages</a:t>
            </a:r>
          </a:p>
        </p:txBody>
      </p:sp>
      <p:sp>
        <p:nvSpPr>
          <p:cNvPr id="4" name="Date Placeholder 3">
            <a:extLst>
              <a:ext uri="{FF2B5EF4-FFF2-40B4-BE49-F238E27FC236}">
                <a16:creationId xmlns:a16="http://schemas.microsoft.com/office/drawing/2014/main" id="{4B98E7DC-6D80-904F-6BC2-34219CAEE59E}"/>
              </a:ext>
            </a:extLst>
          </p:cNvPr>
          <p:cNvSpPr>
            <a:spLocks noGrp="1"/>
          </p:cNvSpPr>
          <p:nvPr>
            <p:ph type="dt" sz="half" idx="10"/>
          </p:nvPr>
        </p:nvSpPr>
        <p:spPr/>
        <p:txBody>
          <a:bodyPr/>
          <a:lstStyle/>
          <a:p>
            <a:fld id="{9A198C9B-0587-4A1E-9E03-E4C9FE222F08}" type="datetime1">
              <a:rPr lang="en-US" smtClean="0"/>
              <a:t>8/21/2024</a:t>
            </a:fld>
            <a:endParaRPr lang="en-US"/>
          </a:p>
        </p:txBody>
      </p:sp>
      <p:sp>
        <p:nvSpPr>
          <p:cNvPr id="5" name="Footer Placeholder 4">
            <a:extLst>
              <a:ext uri="{FF2B5EF4-FFF2-40B4-BE49-F238E27FC236}">
                <a16:creationId xmlns:a16="http://schemas.microsoft.com/office/drawing/2014/main" id="{4ED0D496-AFD2-AAF8-71F3-8E0E5CDAF4C6}"/>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 mn.gov/websiteurl</a:t>
            </a:r>
          </a:p>
        </p:txBody>
      </p:sp>
      <p:sp>
        <p:nvSpPr>
          <p:cNvPr id="6" name="Slide Number Placeholder 5">
            <a:extLst>
              <a:ext uri="{FF2B5EF4-FFF2-40B4-BE49-F238E27FC236}">
                <a16:creationId xmlns:a16="http://schemas.microsoft.com/office/drawing/2014/main" id="{6EDCB11C-D659-53F0-1D0E-73E254D77E8C}"/>
              </a:ext>
            </a:extLst>
          </p:cNvPr>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365667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C19F-6968-A8DB-FE40-F9DF9FCB0237}"/>
              </a:ext>
            </a:extLst>
          </p:cNvPr>
          <p:cNvSpPr>
            <a:spLocks noGrp="1"/>
          </p:cNvSpPr>
          <p:nvPr>
            <p:ph type="title"/>
          </p:nvPr>
        </p:nvSpPr>
        <p:spPr/>
        <p:txBody>
          <a:bodyPr/>
          <a:lstStyle/>
          <a:p>
            <a:r>
              <a:rPr lang="en-US">
                <a:cs typeface="Calibri"/>
              </a:rPr>
              <a:t>Minnesota Transformation Initiative</a:t>
            </a:r>
            <a:endParaRPr lang="en-US"/>
          </a:p>
        </p:txBody>
      </p:sp>
      <p:sp>
        <p:nvSpPr>
          <p:cNvPr id="3" name="Content Placeholder 2">
            <a:extLst>
              <a:ext uri="{FF2B5EF4-FFF2-40B4-BE49-F238E27FC236}">
                <a16:creationId xmlns:a16="http://schemas.microsoft.com/office/drawing/2014/main" id="{DD293392-6882-3FB6-D585-6E0CFC4BAA6F}"/>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b="1">
                <a:cs typeface="Calibri"/>
              </a:rPr>
              <a:t>Cohort Assistance</a:t>
            </a:r>
            <a:endParaRPr lang="en-US"/>
          </a:p>
          <a:p>
            <a:pPr marL="342900" indent="-342900"/>
            <a:r>
              <a:rPr lang="en-US">
                <a:cs typeface="Calibri"/>
              </a:rPr>
              <a:t>Intensive, comprehensive year-long technical assistance for HCBS employment and/or day providers at any stage of planning or implementing transformation and committed to organizational change.</a:t>
            </a:r>
          </a:p>
          <a:p>
            <a:pPr marL="342900" indent="-342900"/>
            <a:r>
              <a:rPr lang="en-US">
                <a:cs typeface="Calibri"/>
              </a:rPr>
              <a:t>Two-person TA, Consulting, Training, Workshops, Individualized TA Plan, Monthly calls, Monthly CoP, Provider Mentorship, Management and Leadership courses</a:t>
            </a:r>
          </a:p>
        </p:txBody>
      </p:sp>
      <p:sp>
        <p:nvSpPr>
          <p:cNvPr id="4" name="Content Placeholder 3">
            <a:extLst>
              <a:ext uri="{FF2B5EF4-FFF2-40B4-BE49-F238E27FC236}">
                <a16:creationId xmlns:a16="http://schemas.microsoft.com/office/drawing/2014/main" id="{FE6353F2-28F2-B8F1-9041-865D8B5ADDA6}"/>
              </a:ext>
            </a:extLst>
          </p:cNvPr>
          <p:cNvSpPr>
            <a:spLocks noGrp="1"/>
          </p:cNvSpPr>
          <p:nvPr>
            <p:ph sz="half" idx="2"/>
          </p:nvPr>
        </p:nvSpPr>
        <p:spPr/>
        <p:txBody>
          <a:bodyPr vert="horz" lIns="91440" tIns="45720" rIns="91440" bIns="45720" rtlCol="0" anchor="t">
            <a:normAutofit fontScale="92500" lnSpcReduction="10000"/>
          </a:bodyPr>
          <a:lstStyle/>
          <a:p>
            <a:pPr marL="0" indent="0">
              <a:buNone/>
            </a:pPr>
            <a:r>
              <a:rPr lang="en-US" b="1">
                <a:cs typeface="Calibri"/>
              </a:rPr>
              <a:t>Targeted Assistance</a:t>
            </a:r>
            <a:endParaRPr lang="en-US">
              <a:cs typeface="Calibri"/>
            </a:endParaRPr>
          </a:p>
          <a:p>
            <a:pPr marL="342900" indent="-342900"/>
            <a:r>
              <a:rPr lang="en-US">
                <a:cs typeface="Calibri"/>
              </a:rPr>
              <a:t>Short-term technical assistance focused on a specific topic for any HCBS employment and/or day provider seeking support to expand capacity for competitive integrated employment and/or community life engagement</a:t>
            </a:r>
          </a:p>
          <a:p>
            <a:pPr marL="342900" indent="-342900"/>
            <a:r>
              <a:rPr lang="en-US">
                <a:cs typeface="Calibri"/>
              </a:rPr>
              <a:t>Staffing Structure, Training and Staff Development, Benefits Planning, LUV with VRS, Financial Transformation, Community-Based Day Supports, Relinquishing 14c certificates</a:t>
            </a:r>
            <a:endParaRPr lang="en-US"/>
          </a:p>
        </p:txBody>
      </p:sp>
      <p:sp>
        <p:nvSpPr>
          <p:cNvPr id="5" name="Date Placeholder 4">
            <a:extLst>
              <a:ext uri="{FF2B5EF4-FFF2-40B4-BE49-F238E27FC236}">
                <a16:creationId xmlns:a16="http://schemas.microsoft.com/office/drawing/2014/main" id="{78783ADF-706E-276D-A869-80333A92C29D}"/>
              </a:ext>
            </a:extLst>
          </p:cNvPr>
          <p:cNvSpPr>
            <a:spLocks noGrp="1"/>
          </p:cNvSpPr>
          <p:nvPr>
            <p:ph type="dt" sz="half" idx="10"/>
          </p:nvPr>
        </p:nvSpPr>
        <p:spPr/>
        <p:txBody>
          <a:bodyPr/>
          <a:lstStyle/>
          <a:p>
            <a:fld id="{7C198DD1-C477-482D-A126-3FBDD1778E48}" type="datetime1">
              <a:rPr lang="en-US" smtClean="0"/>
              <a:t>8/21/2024</a:t>
            </a:fld>
            <a:endParaRPr lang="en-US"/>
          </a:p>
        </p:txBody>
      </p:sp>
      <p:sp>
        <p:nvSpPr>
          <p:cNvPr id="7" name="Slide Number Placeholder 6">
            <a:extLst>
              <a:ext uri="{FF2B5EF4-FFF2-40B4-BE49-F238E27FC236}">
                <a16:creationId xmlns:a16="http://schemas.microsoft.com/office/drawing/2014/main" id="{028DC952-CE60-B954-B43A-04FF978015AD}"/>
              </a:ext>
            </a:extLst>
          </p:cNvPr>
          <p:cNvSpPr>
            <a:spLocks noGrp="1"/>
          </p:cNvSpPr>
          <p:nvPr>
            <p:ph type="sldNum" sz="quarter" idx="12"/>
          </p:nvPr>
        </p:nvSpPr>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1236911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AF88-C4F2-B72A-4F81-E69290666EB2}"/>
              </a:ext>
            </a:extLst>
          </p:cNvPr>
          <p:cNvSpPr>
            <a:spLocks noGrp="1"/>
          </p:cNvSpPr>
          <p:nvPr>
            <p:ph type="title"/>
          </p:nvPr>
        </p:nvSpPr>
        <p:spPr/>
        <p:txBody>
          <a:bodyPr/>
          <a:lstStyle/>
          <a:p>
            <a:r>
              <a:rPr lang="en-US" dirty="0"/>
              <a:t>Cost Reporting: Looking Ahead</a:t>
            </a:r>
          </a:p>
        </p:txBody>
      </p:sp>
      <p:sp>
        <p:nvSpPr>
          <p:cNvPr id="3" name="Content Placeholder 2">
            <a:extLst>
              <a:ext uri="{FF2B5EF4-FFF2-40B4-BE49-F238E27FC236}">
                <a16:creationId xmlns:a16="http://schemas.microsoft.com/office/drawing/2014/main" id="{B9C8B1CC-3C1E-B141-DD70-AFE28807B9D4}"/>
              </a:ext>
            </a:extLst>
          </p:cNvPr>
          <p:cNvSpPr>
            <a:spLocks noGrp="1"/>
          </p:cNvSpPr>
          <p:nvPr>
            <p:ph idx="1"/>
          </p:nvPr>
        </p:nvSpPr>
        <p:spPr/>
        <p:txBody>
          <a:bodyPr/>
          <a:lstStyle/>
          <a:p>
            <a:endParaRPr lang="en-US" dirty="0"/>
          </a:p>
          <a:p>
            <a:r>
              <a:rPr lang="en-US" dirty="0"/>
              <a:t>Next year, 2025, will be the final year of cycle 1 for cost reporting. </a:t>
            </a:r>
          </a:p>
          <a:p>
            <a:r>
              <a:rPr lang="en-US" dirty="0"/>
              <a:t>In 2026 cycle 2 will launch. This will begin the random sampling again, and all providers with billed revenues will be included. </a:t>
            </a:r>
          </a:p>
          <a:p>
            <a:r>
              <a:rPr lang="en-US" dirty="0"/>
              <a:t>DHS is anticipating the launch of a new sister-system for CFSS services in 2025. Please keep an eye on communications for more information.</a:t>
            </a:r>
          </a:p>
        </p:txBody>
      </p:sp>
      <p:sp>
        <p:nvSpPr>
          <p:cNvPr id="4" name="Date Placeholder 3">
            <a:extLst>
              <a:ext uri="{FF2B5EF4-FFF2-40B4-BE49-F238E27FC236}">
                <a16:creationId xmlns:a16="http://schemas.microsoft.com/office/drawing/2014/main" id="{CD3DE5EE-6D3E-93CC-9136-0A848D832495}"/>
              </a:ext>
            </a:extLst>
          </p:cNvPr>
          <p:cNvSpPr>
            <a:spLocks noGrp="1"/>
          </p:cNvSpPr>
          <p:nvPr>
            <p:ph type="dt" sz="half" idx="10"/>
          </p:nvPr>
        </p:nvSpPr>
        <p:spPr/>
        <p:txBody>
          <a:bodyPr/>
          <a:lstStyle/>
          <a:p>
            <a:fld id="{9A198C9B-0587-4A1E-9E03-E4C9FE222F08}" type="datetime1">
              <a:rPr lang="en-US" smtClean="0"/>
              <a:t>8/21/2024</a:t>
            </a:fld>
            <a:endParaRPr lang="en-US"/>
          </a:p>
        </p:txBody>
      </p:sp>
      <p:sp>
        <p:nvSpPr>
          <p:cNvPr id="5" name="Footer Placeholder 4">
            <a:extLst>
              <a:ext uri="{FF2B5EF4-FFF2-40B4-BE49-F238E27FC236}">
                <a16:creationId xmlns:a16="http://schemas.microsoft.com/office/drawing/2014/main" id="{8135B82D-4E30-D485-BF89-37483A5BAAAA}"/>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 mn.gov/websiteurl</a:t>
            </a:r>
          </a:p>
        </p:txBody>
      </p:sp>
      <p:sp>
        <p:nvSpPr>
          <p:cNvPr id="6" name="Slide Number Placeholder 5">
            <a:extLst>
              <a:ext uri="{FF2B5EF4-FFF2-40B4-BE49-F238E27FC236}">
                <a16:creationId xmlns:a16="http://schemas.microsoft.com/office/drawing/2014/main" id="{C549C23D-52EE-D97D-4E76-566F92D1BFF9}"/>
              </a:ext>
            </a:extLst>
          </p:cNvPr>
          <p:cNvSpPr>
            <a:spLocks noGrp="1"/>
          </p:cNvSpPr>
          <p:nvPr>
            <p:ph type="sldNum" sz="quarter" idx="12"/>
          </p:nvPr>
        </p:nvSpPr>
        <p:spPr/>
        <p:txBody>
          <a:bodyPr/>
          <a:lstStyle/>
          <a:p>
            <a:fld id="{48F63A3B-78C7-47BE-AE5E-E10140E04643}" type="slidenum">
              <a:rPr lang="en-US" smtClean="0"/>
              <a:t>30</a:t>
            </a:fld>
            <a:endParaRPr lang="en-US"/>
          </a:p>
        </p:txBody>
      </p:sp>
    </p:spTree>
    <p:extLst>
      <p:ext uri="{BB962C8B-B14F-4D97-AF65-F5344CB8AC3E}">
        <p14:creationId xmlns:p14="http://schemas.microsoft.com/office/powerpoint/2010/main" val="2662856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9AD8-DA85-30B8-7EE6-CDDBD3087211}"/>
              </a:ext>
            </a:extLst>
          </p:cNvPr>
          <p:cNvSpPr>
            <a:spLocks noGrp="1"/>
          </p:cNvSpPr>
          <p:nvPr>
            <p:ph type="title"/>
          </p:nvPr>
        </p:nvSpPr>
        <p:spPr/>
        <p:txBody>
          <a:bodyPr/>
          <a:lstStyle/>
          <a:p>
            <a:r>
              <a:rPr lang="en-US"/>
              <a:t>Resource Links</a:t>
            </a:r>
          </a:p>
        </p:txBody>
      </p:sp>
      <p:sp>
        <p:nvSpPr>
          <p:cNvPr id="3" name="Content Placeholder 2">
            <a:extLst>
              <a:ext uri="{FF2B5EF4-FFF2-40B4-BE49-F238E27FC236}">
                <a16:creationId xmlns:a16="http://schemas.microsoft.com/office/drawing/2014/main" id="{9C1CDEC8-8EF4-AABC-56B7-9CEEC4A6515E}"/>
              </a:ext>
            </a:extLst>
          </p:cNvPr>
          <p:cNvSpPr>
            <a:spLocks noGrp="1"/>
          </p:cNvSpPr>
          <p:nvPr>
            <p:ph idx="1"/>
          </p:nvPr>
        </p:nvSpPr>
        <p:spPr/>
        <p:txBody>
          <a:bodyPr/>
          <a:lstStyle/>
          <a:p>
            <a:r>
              <a:rPr lang="en-US" dirty="0"/>
              <a:t>DWRS Cost Reporting Manual Link: </a:t>
            </a:r>
            <a:r>
              <a:rPr lang="en-US" dirty="0">
                <a:hlinkClick r:id="rId2"/>
              </a:rPr>
              <a:t>DWRS Cost Reporting Tool Instruction Manual home page (state.mn.us)</a:t>
            </a:r>
            <a:endParaRPr lang="en-US" dirty="0"/>
          </a:p>
          <a:p>
            <a:r>
              <a:rPr lang="en-US" dirty="0"/>
              <a:t>DWRS Cost Reporting Website Link: </a:t>
            </a:r>
            <a:r>
              <a:rPr lang="en-US" dirty="0">
                <a:hlinkClick r:id="rId3"/>
              </a:rPr>
              <a:t>DWRS Cost Reporting / Minnesota Department of Human Services (mn.gov)</a:t>
            </a:r>
            <a:r>
              <a:rPr lang="en-US" dirty="0"/>
              <a:t> </a:t>
            </a:r>
          </a:p>
          <a:p>
            <a:r>
              <a:rPr lang="en-US" dirty="0"/>
              <a:t>DWRS Cost Reporting Legislative Report: </a:t>
            </a:r>
            <a:r>
              <a:rPr lang="en-US" dirty="0">
                <a:hlinkClick r:id="rId4"/>
              </a:rPr>
              <a:t>DHS-8224-ENG (DSD Legislative Report: Disability Waiver Rate System and Cost Reporting, April 2022) (state.mn.us)</a:t>
            </a:r>
            <a:r>
              <a:rPr lang="en-US" dirty="0"/>
              <a:t> </a:t>
            </a:r>
          </a:p>
        </p:txBody>
      </p:sp>
      <p:sp>
        <p:nvSpPr>
          <p:cNvPr id="4" name="Date Placeholder 3">
            <a:extLst>
              <a:ext uri="{FF2B5EF4-FFF2-40B4-BE49-F238E27FC236}">
                <a16:creationId xmlns:a16="http://schemas.microsoft.com/office/drawing/2014/main" id="{0BC57D56-CA88-04E8-424C-0A811F60EC5A}"/>
              </a:ext>
            </a:extLst>
          </p:cNvPr>
          <p:cNvSpPr>
            <a:spLocks noGrp="1"/>
          </p:cNvSpPr>
          <p:nvPr>
            <p:ph type="dt" sz="half" idx="10"/>
          </p:nvPr>
        </p:nvSpPr>
        <p:spPr/>
        <p:txBody>
          <a:bodyPr/>
          <a:lstStyle/>
          <a:p>
            <a:fld id="{C4394429-3C36-4A53-A8C0-F622EAF4B464}" type="datetime4">
              <a:rPr lang="en-US" smtClean="0"/>
              <a:t>August 21, 2024</a:t>
            </a:fld>
            <a:endParaRPr lang="en-US"/>
          </a:p>
        </p:txBody>
      </p:sp>
    </p:spTree>
    <p:extLst>
      <p:ext uri="{BB962C8B-B14F-4D97-AF65-F5344CB8AC3E}">
        <p14:creationId xmlns:p14="http://schemas.microsoft.com/office/powerpoint/2010/main" val="3459450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F0C70F-0DFB-3A45-EBD9-9AFEE2954B59}"/>
              </a:ext>
            </a:extLst>
          </p:cNvPr>
          <p:cNvSpPr>
            <a:spLocks noGrp="1"/>
          </p:cNvSpPr>
          <p:nvPr>
            <p:ph type="ctrTitle"/>
          </p:nvPr>
        </p:nvSpPr>
        <p:spPr/>
        <p:txBody>
          <a:bodyPr/>
          <a:lstStyle/>
          <a:p>
            <a:r>
              <a:rPr lang="en-US" dirty="0"/>
              <a:t>DWRS Compensation Thresholds</a:t>
            </a:r>
          </a:p>
        </p:txBody>
      </p:sp>
      <p:sp>
        <p:nvSpPr>
          <p:cNvPr id="9" name="Text Placeholder 8">
            <a:extLst>
              <a:ext uri="{FF2B5EF4-FFF2-40B4-BE49-F238E27FC236}">
                <a16:creationId xmlns:a16="http://schemas.microsoft.com/office/drawing/2014/main" id="{4C7D613A-6558-2182-1CB6-20597BCAF599}"/>
              </a:ext>
            </a:extLst>
          </p:cNvPr>
          <p:cNvSpPr>
            <a:spLocks noGrp="1"/>
          </p:cNvSpPr>
          <p:nvPr>
            <p:ph type="body" sz="quarter" idx="18"/>
          </p:nvPr>
        </p:nvSpPr>
        <p:spPr/>
        <p:txBody>
          <a:bodyPr/>
          <a:lstStyle/>
          <a:p>
            <a:endParaRPr lang="en-US"/>
          </a:p>
        </p:txBody>
      </p:sp>
      <p:sp>
        <p:nvSpPr>
          <p:cNvPr id="5" name="Footer Placeholder 4">
            <a:extLst>
              <a:ext uri="{FF2B5EF4-FFF2-40B4-BE49-F238E27FC236}">
                <a16:creationId xmlns:a16="http://schemas.microsoft.com/office/drawing/2014/main" id="{C0CC060E-AA11-381F-E99E-B7B668A86EEA}"/>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 mn.gov/websiteurl</a:t>
            </a:r>
          </a:p>
        </p:txBody>
      </p:sp>
      <p:sp>
        <p:nvSpPr>
          <p:cNvPr id="8" name="Picture Placeholder 7">
            <a:extLst>
              <a:ext uri="{FF2B5EF4-FFF2-40B4-BE49-F238E27FC236}">
                <a16:creationId xmlns:a16="http://schemas.microsoft.com/office/drawing/2014/main" id="{4AA45015-7EC4-67E1-C017-FB9CE5155B32}"/>
              </a:ext>
            </a:extLst>
          </p:cNvPr>
          <p:cNvSpPr>
            <a:spLocks noGrp="1"/>
          </p:cNvSpPr>
          <p:nvPr>
            <p:ph type="pic" sz="quarter" idx="17"/>
          </p:nvPr>
        </p:nvSpPr>
        <p:spPr/>
        <p:txBody>
          <a:bodyPr/>
          <a:lstStyle/>
          <a:p>
            <a:endParaRPr lang="en-US"/>
          </a:p>
        </p:txBody>
      </p:sp>
      <p:sp>
        <p:nvSpPr>
          <p:cNvPr id="4" name="Date Placeholder 3">
            <a:extLst>
              <a:ext uri="{FF2B5EF4-FFF2-40B4-BE49-F238E27FC236}">
                <a16:creationId xmlns:a16="http://schemas.microsoft.com/office/drawing/2014/main" id="{1DC755A9-2806-5CB9-3155-7105A6255056}"/>
              </a:ext>
            </a:extLst>
          </p:cNvPr>
          <p:cNvSpPr>
            <a:spLocks noGrp="1"/>
          </p:cNvSpPr>
          <p:nvPr>
            <p:ph type="dt" sz="half" idx="4294967295"/>
          </p:nvPr>
        </p:nvSpPr>
        <p:spPr>
          <a:xfrm>
            <a:off x="0" y="6356350"/>
            <a:ext cx="1358900" cy="365125"/>
          </a:xfrm>
        </p:spPr>
        <p:txBody>
          <a:bodyPr/>
          <a:lstStyle/>
          <a:p>
            <a:fld id="{9A198C9B-0587-4A1E-9E03-E4C9FE222F08}" type="datetime1">
              <a:rPr lang="en-US" smtClean="0"/>
              <a:t>8/21/2024</a:t>
            </a:fld>
            <a:endParaRPr lang="en-US"/>
          </a:p>
        </p:txBody>
      </p:sp>
      <p:sp>
        <p:nvSpPr>
          <p:cNvPr id="6" name="Slide Number Placeholder 5">
            <a:extLst>
              <a:ext uri="{FF2B5EF4-FFF2-40B4-BE49-F238E27FC236}">
                <a16:creationId xmlns:a16="http://schemas.microsoft.com/office/drawing/2014/main" id="{63D566D8-4A41-AA2A-BAEA-1E73921F64D5}"/>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32</a:t>
            </a:fld>
            <a:endParaRPr lang="en-US"/>
          </a:p>
        </p:txBody>
      </p:sp>
    </p:spTree>
    <p:extLst>
      <p:ext uri="{BB962C8B-B14F-4D97-AF65-F5344CB8AC3E}">
        <p14:creationId xmlns:p14="http://schemas.microsoft.com/office/powerpoint/2010/main" val="749467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865D-CF41-9F0B-EB19-61FF1EAD198B}"/>
              </a:ext>
            </a:extLst>
          </p:cNvPr>
          <p:cNvSpPr>
            <a:spLocks noGrp="1"/>
          </p:cNvSpPr>
          <p:nvPr>
            <p:ph type="title"/>
          </p:nvPr>
        </p:nvSpPr>
        <p:spPr/>
        <p:txBody>
          <a:bodyPr/>
          <a:lstStyle/>
          <a:p>
            <a:r>
              <a:rPr lang="en-US" dirty="0"/>
              <a:t>NEW: Compensation Thresholds and Cost Reporting</a:t>
            </a:r>
          </a:p>
        </p:txBody>
      </p:sp>
      <p:sp>
        <p:nvSpPr>
          <p:cNvPr id="3" name="Content Placeholder 2">
            <a:extLst>
              <a:ext uri="{FF2B5EF4-FFF2-40B4-BE49-F238E27FC236}">
                <a16:creationId xmlns:a16="http://schemas.microsoft.com/office/drawing/2014/main" id="{53BF5CD8-2F49-2B35-B3B3-41705E1C52CD}"/>
              </a:ext>
            </a:extLst>
          </p:cNvPr>
          <p:cNvSpPr>
            <a:spLocks noGrp="1"/>
          </p:cNvSpPr>
          <p:nvPr>
            <p:ph idx="1"/>
          </p:nvPr>
        </p:nvSpPr>
        <p:spPr/>
        <p:txBody>
          <a:bodyPr/>
          <a:lstStyle/>
          <a:p>
            <a:r>
              <a:rPr lang="en-US" dirty="0"/>
              <a:t>After legislation was passed last year, in 2025 all DWRS providers are required to spend the following percentage of their revenues on direct care compensation: </a:t>
            </a:r>
          </a:p>
          <a:p>
            <a:pPr marL="800100" lvl="1" indent="-342900">
              <a:lnSpc>
                <a:spcPct val="112000"/>
              </a:lnSpc>
              <a:spcBef>
                <a:spcPts val="1000"/>
              </a:spcBef>
              <a:spcAft>
                <a:spcPts val="0"/>
              </a:spcAft>
              <a:buFont typeface="Symbol" panose="05050102010706020507" pitchFamily="18" charset="2"/>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Residential is a minimum of 66% of DWRS revenues.</a:t>
            </a:r>
          </a:p>
          <a:p>
            <a:pPr marL="800100" lvl="1" indent="-342900">
              <a:lnSpc>
                <a:spcPct val="112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Day is a minimum of 45% of DWRS revenues.</a:t>
            </a:r>
          </a:p>
          <a:p>
            <a:pPr marL="800100" lvl="1" indent="-342900">
              <a:lnSpc>
                <a:spcPct val="112000"/>
              </a:lnSpc>
              <a:spcBef>
                <a:spcPts val="0"/>
              </a:spcBef>
              <a:buFont typeface="Symbol" panose="05050102010706020507" pitchFamily="18" charset="2"/>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Unit-based is a minimum of 60% of DWRS revenues.</a:t>
            </a:r>
          </a:p>
          <a:p>
            <a:r>
              <a:rPr lang="en-US" u="sng" dirty="0"/>
              <a:t>DHS will begin tracking compliance with the compensation thresholds via the cost reporting program in the 2026 reporting year.</a:t>
            </a:r>
          </a:p>
        </p:txBody>
      </p:sp>
      <p:sp>
        <p:nvSpPr>
          <p:cNvPr id="4" name="Date Placeholder 3">
            <a:extLst>
              <a:ext uri="{FF2B5EF4-FFF2-40B4-BE49-F238E27FC236}">
                <a16:creationId xmlns:a16="http://schemas.microsoft.com/office/drawing/2014/main" id="{F82A1E0B-9334-66A1-0A99-3B3AC03E266B}"/>
              </a:ext>
            </a:extLst>
          </p:cNvPr>
          <p:cNvSpPr>
            <a:spLocks noGrp="1"/>
          </p:cNvSpPr>
          <p:nvPr>
            <p:ph type="dt" sz="half" idx="10"/>
          </p:nvPr>
        </p:nvSpPr>
        <p:spPr/>
        <p:txBody>
          <a:bodyPr/>
          <a:lstStyle/>
          <a:p>
            <a:fld id="{9A198C9B-0587-4A1E-9E03-E4C9FE222F08}" type="datetime1">
              <a:rPr lang="en-US" smtClean="0"/>
              <a:t>8/21/2024</a:t>
            </a:fld>
            <a:endParaRPr lang="en-US"/>
          </a:p>
        </p:txBody>
      </p:sp>
      <p:sp>
        <p:nvSpPr>
          <p:cNvPr id="5" name="Footer Placeholder 4">
            <a:extLst>
              <a:ext uri="{FF2B5EF4-FFF2-40B4-BE49-F238E27FC236}">
                <a16:creationId xmlns:a16="http://schemas.microsoft.com/office/drawing/2014/main" id="{29A26A74-09FC-3C83-2548-5DF89F4EEC48}"/>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 mn.gov/websiteurl</a:t>
            </a:r>
          </a:p>
        </p:txBody>
      </p:sp>
      <p:sp>
        <p:nvSpPr>
          <p:cNvPr id="6" name="Slide Number Placeholder 5">
            <a:extLst>
              <a:ext uri="{FF2B5EF4-FFF2-40B4-BE49-F238E27FC236}">
                <a16:creationId xmlns:a16="http://schemas.microsoft.com/office/drawing/2014/main" id="{6487118B-9FC9-65D7-6B3A-D0A5181F8A95}"/>
              </a:ext>
            </a:extLst>
          </p:cNvPr>
          <p:cNvSpPr>
            <a:spLocks noGrp="1"/>
          </p:cNvSpPr>
          <p:nvPr>
            <p:ph type="sldNum" sz="quarter" idx="12"/>
          </p:nvPr>
        </p:nvSpPr>
        <p:spPr/>
        <p:txBody>
          <a:bodyPr/>
          <a:lstStyle/>
          <a:p>
            <a:fld id="{48F63A3B-78C7-47BE-AE5E-E10140E04643}" type="slidenum">
              <a:rPr lang="en-US" smtClean="0"/>
              <a:t>33</a:t>
            </a:fld>
            <a:endParaRPr lang="en-US"/>
          </a:p>
        </p:txBody>
      </p:sp>
    </p:spTree>
    <p:extLst>
      <p:ext uri="{BB962C8B-B14F-4D97-AF65-F5344CB8AC3E}">
        <p14:creationId xmlns:p14="http://schemas.microsoft.com/office/powerpoint/2010/main" val="1477175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0014-8CE6-BDF9-081D-F4DA3199167B}"/>
              </a:ext>
            </a:extLst>
          </p:cNvPr>
          <p:cNvSpPr>
            <a:spLocks noGrp="1"/>
          </p:cNvSpPr>
          <p:nvPr>
            <p:ph type="title"/>
          </p:nvPr>
        </p:nvSpPr>
        <p:spPr/>
        <p:txBody>
          <a:bodyPr/>
          <a:lstStyle/>
          <a:p>
            <a:r>
              <a:rPr lang="en-US" dirty="0"/>
              <a:t>What is included?</a:t>
            </a:r>
          </a:p>
        </p:txBody>
      </p:sp>
      <p:pic>
        <p:nvPicPr>
          <p:cNvPr id="8" name="Content Placeholder 7" descr="Visual of a table found in the cost reporting final page that summarizes all reported costs. All cells that have direct care costs for wages and benefits are highlighted.">
            <a:extLst>
              <a:ext uri="{FF2B5EF4-FFF2-40B4-BE49-F238E27FC236}">
                <a16:creationId xmlns:a16="http://schemas.microsoft.com/office/drawing/2014/main" id="{75C35FD5-B033-AB35-E00B-F4850E62C7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7995" y="2039074"/>
            <a:ext cx="10956010" cy="3720356"/>
          </a:xfrm>
        </p:spPr>
      </p:pic>
      <p:sp>
        <p:nvSpPr>
          <p:cNvPr id="4" name="Date Placeholder 3">
            <a:extLst>
              <a:ext uri="{FF2B5EF4-FFF2-40B4-BE49-F238E27FC236}">
                <a16:creationId xmlns:a16="http://schemas.microsoft.com/office/drawing/2014/main" id="{92CC3E62-922F-0291-CD90-114BF5380850}"/>
              </a:ext>
            </a:extLst>
          </p:cNvPr>
          <p:cNvSpPr>
            <a:spLocks noGrp="1"/>
          </p:cNvSpPr>
          <p:nvPr>
            <p:ph type="dt" sz="half" idx="10"/>
          </p:nvPr>
        </p:nvSpPr>
        <p:spPr/>
        <p:txBody>
          <a:bodyPr/>
          <a:lstStyle/>
          <a:p>
            <a:fld id="{9A198C9B-0587-4A1E-9E03-E4C9FE222F08}" type="datetime1">
              <a:rPr lang="en-US" smtClean="0"/>
              <a:t>8/21/2024</a:t>
            </a:fld>
            <a:endParaRPr lang="en-US"/>
          </a:p>
        </p:txBody>
      </p:sp>
      <p:sp>
        <p:nvSpPr>
          <p:cNvPr id="5" name="Footer Placeholder 4">
            <a:extLst>
              <a:ext uri="{FF2B5EF4-FFF2-40B4-BE49-F238E27FC236}">
                <a16:creationId xmlns:a16="http://schemas.microsoft.com/office/drawing/2014/main" id="{96C7FE0C-7576-0AA5-4442-161B04D6F47A}"/>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 mn.gov/websiteurl</a:t>
            </a:r>
          </a:p>
        </p:txBody>
      </p:sp>
      <p:sp>
        <p:nvSpPr>
          <p:cNvPr id="6" name="Slide Number Placeholder 5">
            <a:extLst>
              <a:ext uri="{FF2B5EF4-FFF2-40B4-BE49-F238E27FC236}">
                <a16:creationId xmlns:a16="http://schemas.microsoft.com/office/drawing/2014/main" id="{2685044B-49D7-36F1-B1FB-05E0FE5F7058}"/>
              </a:ext>
            </a:extLst>
          </p:cNvPr>
          <p:cNvSpPr>
            <a:spLocks noGrp="1"/>
          </p:cNvSpPr>
          <p:nvPr>
            <p:ph type="sldNum" sz="quarter" idx="12"/>
          </p:nvPr>
        </p:nvSpPr>
        <p:spPr/>
        <p:txBody>
          <a:bodyPr/>
          <a:lstStyle/>
          <a:p>
            <a:fld id="{48F63A3B-78C7-47BE-AE5E-E10140E04643}" type="slidenum">
              <a:rPr lang="en-US" smtClean="0"/>
              <a:t>34</a:t>
            </a:fld>
            <a:endParaRPr lang="en-US"/>
          </a:p>
        </p:txBody>
      </p:sp>
    </p:spTree>
    <p:extLst>
      <p:ext uri="{BB962C8B-B14F-4D97-AF65-F5344CB8AC3E}">
        <p14:creationId xmlns:p14="http://schemas.microsoft.com/office/powerpoint/2010/main" val="2177485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1894-3A4A-9C19-AA69-8B1066BDEF9C}"/>
              </a:ext>
            </a:extLst>
          </p:cNvPr>
          <p:cNvSpPr>
            <a:spLocks noGrp="1"/>
          </p:cNvSpPr>
          <p:nvPr>
            <p:ph type="title"/>
          </p:nvPr>
        </p:nvSpPr>
        <p:spPr/>
        <p:txBody>
          <a:bodyPr/>
          <a:lstStyle/>
          <a:p>
            <a:r>
              <a:rPr lang="en-US" dirty="0"/>
              <a:t>What is included in Compensation?</a:t>
            </a:r>
          </a:p>
        </p:txBody>
      </p:sp>
      <p:sp>
        <p:nvSpPr>
          <p:cNvPr id="3" name="Content Placeholder 2">
            <a:extLst>
              <a:ext uri="{FF2B5EF4-FFF2-40B4-BE49-F238E27FC236}">
                <a16:creationId xmlns:a16="http://schemas.microsoft.com/office/drawing/2014/main" id="{FBE18C82-7A45-A12A-13B3-9DF5F3D07846}"/>
              </a:ext>
            </a:extLst>
          </p:cNvPr>
          <p:cNvSpPr>
            <a:spLocks noGrp="1"/>
          </p:cNvSpPr>
          <p:nvPr>
            <p:ph sz="half" idx="1"/>
          </p:nvPr>
        </p:nvSpPr>
        <p:spPr/>
        <p:txBody>
          <a:bodyPr>
            <a:normAutofit lnSpcReduction="10000"/>
          </a:bodyPr>
          <a:lstStyle/>
          <a:p>
            <a:pPr marL="0" marR="0" indent="0">
              <a:lnSpc>
                <a:spcPct val="112000"/>
              </a:lnSpc>
              <a:spcBef>
                <a:spcPts val="240"/>
              </a:spcBef>
              <a:spcAft>
                <a:spcPts val="600"/>
              </a:spcAft>
              <a:buNone/>
            </a:pPr>
            <a:endParaRPr lang="en-US" sz="2400" u="sng" dirty="0">
              <a:solidFill>
                <a:srgbClr val="000000"/>
              </a:solidFill>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endParaRPr lang="en-US" sz="2400" u="sng" dirty="0">
              <a:solidFill>
                <a:srgbClr val="000000"/>
              </a:solidFill>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400" u="sng" dirty="0">
                <a:solidFill>
                  <a:srgbClr val="000000"/>
                </a:solidFill>
                <a:effectLst/>
                <a:ea typeface="Times New Roman" panose="02020603050405020304" pitchFamily="18" charset="0"/>
                <a:cs typeface="Times New Roman" panose="02020603050405020304" pitchFamily="18" charset="0"/>
              </a:rPr>
              <a:t>(1) wages;</a:t>
            </a:r>
            <a:endParaRPr lang="en-US" sz="24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400" u="sng" dirty="0">
                <a:solidFill>
                  <a:srgbClr val="000000"/>
                </a:solidFill>
                <a:effectLst/>
                <a:ea typeface="Times New Roman" panose="02020603050405020304" pitchFamily="18" charset="0"/>
                <a:cs typeface="Times New Roman" panose="02020603050405020304" pitchFamily="18" charset="0"/>
              </a:rPr>
              <a:t>(2) taxes and workers' compensation;</a:t>
            </a:r>
            <a:endParaRPr lang="en-US" sz="24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400" u="sng" dirty="0">
                <a:solidFill>
                  <a:srgbClr val="000000"/>
                </a:solidFill>
                <a:effectLst/>
                <a:ea typeface="Times New Roman" panose="02020603050405020304" pitchFamily="18" charset="0"/>
                <a:cs typeface="Times New Roman" panose="02020603050405020304" pitchFamily="18" charset="0"/>
              </a:rPr>
              <a:t>(3) health insurance;</a:t>
            </a:r>
            <a:endParaRPr lang="en-US" sz="24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400" u="sng" dirty="0">
                <a:solidFill>
                  <a:srgbClr val="000000"/>
                </a:solidFill>
                <a:effectLst/>
                <a:ea typeface="Times New Roman" panose="02020603050405020304" pitchFamily="18" charset="0"/>
                <a:cs typeface="Times New Roman" panose="02020603050405020304" pitchFamily="18" charset="0"/>
              </a:rPr>
              <a:t>(4) dental insurance;</a:t>
            </a:r>
            <a:endParaRPr lang="en-US" sz="24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400" u="sng" dirty="0">
                <a:solidFill>
                  <a:srgbClr val="000000"/>
                </a:solidFill>
                <a:effectLst/>
                <a:ea typeface="Times New Roman" panose="02020603050405020304" pitchFamily="18" charset="0"/>
                <a:cs typeface="Times New Roman" panose="02020603050405020304" pitchFamily="18" charset="0"/>
              </a:rPr>
              <a:t>(5) vision insurance;</a:t>
            </a:r>
            <a:endParaRPr lang="en-US" sz="24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400" u="sng" dirty="0">
                <a:solidFill>
                  <a:srgbClr val="000000"/>
                </a:solidFill>
                <a:effectLst/>
                <a:ea typeface="Times New Roman" panose="02020603050405020304" pitchFamily="18" charset="0"/>
                <a:cs typeface="Times New Roman" panose="02020603050405020304" pitchFamily="18" charset="0"/>
              </a:rPr>
              <a:t>(6) life insurance;</a:t>
            </a:r>
            <a:endParaRPr lang="en-US" sz="2400" dirty="0">
              <a:effectLst/>
              <a:ea typeface="Times New Roman" panose="02020603050405020304" pitchFamily="18" charset="0"/>
              <a:cs typeface="Times New Roman" panose="02020603050405020304" pitchFamily="18" charset="0"/>
            </a:endParaRPr>
          </a:p>
          <a:p>
            <a:pPr marL="0" indent="0">
              <a:buNone/>
            </a:pPr>
            <a:r>
              <a:rPr lang="en-US" sz="2400" u="sng" dirty="0">
                <a:solidFill>
                  <a:srgbClr val="000000"/>
                </a:solidFill>
                <a:effectLst/>
                <a:ea typeface="Times New Roman" panose="02020603050405020304" pitchFamily="18" charset="0"/>
                <a:cs typeface="Times New Roman" panose="02020603050405020304" pitchFamily="18" charset="0"/>
              </a:rPr>
              <a:t>(7) short-term disability insurance;</a:t>
            </a:r>
            <a:endParaRPr lang="en-US" sz="2400" dirty="0">
              <a:effectLst/>
              <a:ea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D26A9BFF-841F-B0B1-AB22-9FC49838E345}"/>
              </a:ext>
            </a:extLst>
          </p:cNvPr>
          <p:cNvSpPr>
            <a:spLocks noGrp="1"/>
          </p:cNvSpPr>
          <p:nvPr>
            <p:ph sz="half" idx="2"/>
          </p:nvPr>
        </p:nvSpPr>
        <p:spPr>
          <a:xfrm>
            <a:off x="6172200" y="1594624"/>
            <a:ext cx="5520964" cy="4582339"/>
          </a:xfrm>
        </p:spPr>
        <p:txBody>
          <a:bodyPr>
            <a:normAutofit fontScale="92500" lnSpcReduction="20000"/>
          </a:bodyPr>
          <a:lstStyle/>
          <a:p>
            <a:pPr marL="0" marR="0" indent="0">
              <a:lnSpc>
                <a:spcPct val="112000"/>
              </a:lnSpc>
              <a:spcBef>
                <a:spcPts val="240"/>
              </a:spcBef>
              <a:spcAft>
                <a:spcPts val="600"/>
              </a:spcAft>
              <a:buNone/>
            </a:pPr>
            <a:endParaRPr lang="en-US" sz="2400" u="sng" dirty="0">
              <a:solidFill>
                <a:srgbClr val="000000"/>
              </a:solidFill>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endParaRPr lang="en-US" sz="2400" u="sng" dirty="0">
              <a:solidFill>
                <a:srgbClr val="000000"/>
              </a:solidFill>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600" u="sng" dirty="0">
                <a:solidFill>
                  <a:srgbClr val="000000"/>
                </a:solidFill>
                <a:effectLst/>
                <a:ea typeface="Times New Roman" panose="02020603050405020304" pitchFamily="18" charset="0"/>
                <a:cs typeface="Times New Roman" panose="02020603050405020304" pitchFamily="18" charset="0"/>
              </a:rPr>
              <a:t>(8) long-term disability insurance;</a:t>
            </a:r>
            <a:endParaRPr lang="en-US" sz="26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600" u="sng" dirty="0">
                <a:solidFill>
                  <a:srgbClr val="000000"/>
                </a:solidFill>
                <a:effectLst/>
                <a:ea typeface="Times New Roman" panose="02020603050405020304" pitchFamily="18" charset="0"/>
                <a:cs typeface="Times New Roman" panose="02020603050405020304" pitchFamily="18" charset="0"/>
              </a:rPr>
              <a:t>(9) retirement spending;</a:t>
            </a:r>
            <a:endParaRPr lang="en-US" sz="26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600" u="sng" dirty="0">
                <a:solidFill>
                  <a:srgbClr val="000000"/>
                </a:solidFill>
                <a:effectLst/>
                <a:ea typeface="Times New Roman" panose="02020603050405020304" pitchFamily="18" charset="0"/>
                <a:cs typeface="Times New Roman" panose="02020603050405020304" pitchFamily="18" charset="0"/>
              </a:rPr>
              <a:t>(10) tuition reimbursement;</a:t>
            </a:r>
            <a:endParaRPr lang="en-US" sz="26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600" u="sng" dirty="0">
                <a:solidFill>
                  <a:srgbClr val="000000"/>
                </a:solidFill>
                <a:effectLst/>
                <a:ea typeface="Times New Roman" panose="02020603050405020304" pitchFamily="18" charset="0"/>
                <a:cs typeface="Times New Roman" panose="02020603050405020304" pitchFamily="18" charset="0"/>
              </a:rPr>
              <a:t>(11) wellness programs;</a:t>
            </a:r>
            <a:endParaRPr lang="en-US" sz="26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600" u="sng" dirty="0">
                <a:solidFill>
                  <a:srgbClr val="000000"/>
                </a:solidFill>
                <a:effectLst/>
                <a:ea typeface="Times New Roman" panose="02020603050405020304" pitchFamily="18" charset="0"/>
                <a:cs typeface="Times New Roman" panose="02020603050405020304" pitchFamily="18" charset="0"/>
              </a:rPr>
              <a:t>(12) paid vacation time;</a:t>
            </a:r>
            <a:endParaRPr lang="en-US" sz="26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600"/>
              </a:spcAft>
              <a:buNone/>
            </a:pPr>
            <a:r>
              <a:rPr lang="en-US" sz="2600" u="sng" dirty="0">
                <a:solidFill>
                  <a:srgbClr val="000000"/>
                </a:solidFill>
                <a:effectLst/>
                <a:ea typeface="Times New Roman" panose="02020603050405020304" pitchFamily="18" charset="0"/>
                <a:cs typeface="Times New Roman" panose="02020603050405020304" pitchFamily="18" charset="0"/>
              </a:rPr>
              <a:t>(13) paid sick time; or</a:t>
            </a:r>
            <a:endParaRPr lang="en-US" sz="2600" dirty="0">
              <a:effectLst/>
              <a:ea typeface="Times New Roman" panose="02020603050405020304" pitchFamily="18" charset="0"/>
              <a:cs typeface="Times New Roman" panose="02020603050405020304" pitchFamily="18" charset="0"/>
            </a:endParaRPr>
          </a:p>
          <a:p>
            <a:pPr marL="0" marR="0" indent="0">
              <a:lnSpc>
                <a:spcPct val="112000"/>
              </a:lnSpc>
              <a:spcBef>
                <a:spcPts val="240"/>
              </a:spcBef>
              <a:spcAft>
                <a:spcPts val="1000"/>
              </a:spcAft>
              <a:buNone/>
            </a:pPr>
            <a:r>
              <a:rPr lang="en-US" sz="2600" u="sng" dirty="0">
                <a:solidFill>
                  <a:srgbClr val="000000"/>
                </a:solidFill>
                <a:effectLst/>
                <a:ea typeface="Times New Roman" panose="02020603050405020304" pitchFamily="18" charset="0"/>
                <a:cs typeface="Times New Roman" panose="02020603050405020304" pitchFamily="18" charset="0"/>
              </a:rPr>
              <a:t>(14) other items of monetary value provided to direct care staff.</a:t>
            </a:r>
            <a:endParaRPr lang="en-US" sz="2600" dirty="0">
              <a:effectLst/>
              <a:ea typeface="Times New Roman" panose="02020603050405020304" pitchFamily="18" charset="0"/>
              <a:cs typeface="Times New Roman" panose="02020603050405020304" pitchFamily="18" charset="0"/>
            </a:endParaRPr>
          </a:p>
          <a:p>
            <a:pPr marL="0" indent="0">
              <a:buNone/>
            </a:pPr>
            <a:endParaRPr lang="en-US" dirty="0"/>
          </a:p>
        </p:txBody>
      </p:sp>
      <p:sp>
        <p:nvSpPr>
          <p:cNvPr id="5" name="TextBox 4">
            <a:extLst>
              <a:ext uri="{FF2B5EF4-FFF2-40B4-BE49-F238E27FC236}">
                <a16:creationId xmlns:a16="http://schemas.microsoft.com/office/drawing/2014/main" id="{BA55C72F-FAF3-C7A0-0B04-92DBD06AFEF4}"/>
              </a:ext>
            </a:extLst>
          </p:cNvPr>
          <p:cNvSpPr txBox="1"/>
          <p:nvPr/>
        </p:nvSpPr>
        <p:spPr>
          <a:xfrm>
            <a:off x="1283616" y="1489435"/>
            <a:ext cx="9964132" cy="584775"/>
          </a:xfrm>
          <a:prstGeom prst="rect">
            <a:avLst/>
          </a:prstGeom>
          <a:noFill/>
        </p:spPr>
        <p:txBody>
          <a:bodyPr wrap="square" rtlCol="0">
            <a:spAutoFit/>
          </a:bodyPr>
          <a:lstStyle/>
          <a:p>
            <a:pPr algn="ctr"/>
            <a:r>
              <a:rPr lang="en-US" sz="3200" b="1" dirty="0">
                <a:solidFill>
                  <a:schemeClr val="tx2">
                    <a:lumMod val="95000"/>
                    <a:lumOff val="5000"/>
                  </a:schemeClr>
                </a:solidFill>
              </a:rPr>
              <a:t>Employer costs for: </a:t>
            </a:r>
          </a:p>
        </p:txBody>
      </p:sp>
    </p:spTree>
    <p:extLst>
      <p:ext uri="{BB962C8B-B14F-4D97-AF65-F5344CB8AC3E}">
        <p14:creationId xmlns:p14="http://schemas.microsoft.com/office/powerpoint/2010/main" val="829907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267B-C204-7CE6-318B-70DFC8A24BA0}"/>
              </a:ext>
            </a:extLst>
          </p:cNvPr>
          <p:cNvSpPr>
            <a:spLocks noGrp="1"/>
          </p:cNvSpPr>
          <p:nvPr>
            <p:ph type="title"/>
          </p:nvPr>
        </p:nvSpPr>
        <p:spPr/>
        <p:txBody>
          <a:bodyPr/>
          <a:lstStyle/>
          <a:p>
            <a:r>
              <a:rPr lang="en-US" dirty="0"/>
              <a:t>Compensation Threshold FAQs</a:t>
            </a:r>
          </a:p>
        </p:txBody>
      </p:sp>
      <p:sp>
        <p:nvSpPr>
          <p:cNvPr id="3" name="Content Placeholder 2">
            <a:extLst>
              <a:ext uri="{FF2B5EF4-FFF2-40B4-BE49-F238E27FC236}">
                <a16:creationId xmlns:a16="http://schemas.microsoft.com/office/drawing/2014/main" id="{F9BC6174-6AB7-9CAF-D31B-794E35C5673B}"/>
              </a:ext>
            </a:extLst>
          </p:cNvPr>
          <p:cNvSpPr>
            <a:spLocks noGrp="1"/>
          </p:cNvSpPr>
          <p:nvPr>
            <p:ph idx="1"/>
          </p:nvPr>
        </p:nvSpPr>
        <p:spPr/>
        <p:txBody>
          <a:bodyPr>
            <a:normAutofit fontScale="92500"/>
          </a:bodyPr>
          <a:lstStyle/>
          <a:p>
            <a:r>
              <a:rPr lang="en-US" dirty="0"/>
              <a:t>When will the policy be published?</a:t>
            </a:r>
          </a:p>
          <a:p>
            <a:pPr lvl="1"/>
            <a:r>
              <a:rPr lang="en-US" dirty="0"/>
              <a:t>We are routing the policy now for approvals and will also send providers multiple </a:t>
            </a:r>
            <a:r>
              <a:rPr lang="en-US" dirty="0" err="1"/>
              <a:t>eList</a:t>
            </a:r>
            <a:r>
              <a:rPr lang="en-US" dirty="0"/>
              <a:t> reminders. We anticipate notifying you all this month.</a:t>
            </a:r>
          </a:p>
          <a:p>
            <a:r>
              <a:rPr lang="en-US" dirty="0"/>
              <a:t>What is considered compensation?</a:t>
            </a:r>
          </a:p>
          <a:p>
            <a:pPr lvl="1"/>
            <a:r>
              <a:rPr lang="en-US" dirty="0"/>
              <a:t>Compensation is a mix of wages and benefits provided to an employee in exchange for their work. This can include more than just wages, such as costs to the employer for benefits, payroll taxes, or other items of monetary value given to employees for use at their discretion. </a:t>
            </a:r>
          </a:p>
          <a:p>
            <a:r>
              <a:rPr lang="en-US" dirty="0"/>
              <a:t>Can admin staff performing direct care, nursing, and supervision count towards the thresholds? </a:t>
            </a:r>
          </a:p>
          <a:p>
            <a:pPr lvl="1"/>
            <a:r>
              <a:rPr lang="en-US" dirty="0"/>
              <a:t>Yes! We will provide more details, but cost reporting can track this staff time via allocations. </a:t>
            </a:r>
          </a:p>
        </p:txBody>
      </p:sp>
      <p:sp>
        <p:nvSpPr>
          <p:cNvPr id="4" name="Date Placeholder 3">
            <a:extLst>
              <a:ext uri="{FF2B5EF4-FFF2-40B4-BE49-F238E27FC236}">
                <a16:creationId xmlns:a16="http://schemas.microsoft.com/office/drawing/2014/main" id="{2F62461E-2964-7A49-7AE1-861D2B58746E}"/>
              </a:ext>
            </a:extLst>
          </p:cNvPr>
          <p:cNvSpPr>
            <a:spLocks noGrp="1"/>
          </p:cNvSpPr>
          <p:nvPr>
            <p:ph type="dt" sz="half" idx="10"/>
          </p:nvPr>
        </p:nvSpPr>
        <p:spPr/>
        <p:txBody>
          <a:bodyPr/>
          <a:lstStyle/>
          <a:p>
            <a:fld id="{9A198C9B-0587-4A1E-9E03-E4C9FE222F08}" type="datetime1">
              <a:rPr lang="en-US" smtClean="0"/>
              <a:t>8/21/2024</a:t>
            </a:fld>
            <a:endParaRPr lang="en-US"/>
          </a:p>
        </p:txBody>
      </p:sp>
      <p:sp>
        <p:nvSpPr>
          <p:cNvPr id="5" name="Footer Placeholder 4">
            <a:extLst>
              <a:ext uri="{FF2B5EF4-FFF2-40B4-BE49-F238E27FC236}">
                <a16:creationId xmlns:a16="http://schemas.microsoft.com/office/drawing/2014/main" id="{3842BE1C-0419-9E96-5069-AF099B72603D}"/>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 mn.gov/websiteurl</a:t>
            </a:r>
          </a:p>
        </p:txBody>
      </p:sp>
      <p:sp>
        <p:nvSpPr>
          <p:cNvPr id="6" name="Slide Number Placeholder 5">
            <a:extLst>
              <a:ext uri="{FF2B5EF4-FFF2-40B4-BE49-F238E27FC236}">
                <a16:creationId xmlns:a16="http://schemas.microsoft.com/office/drawing/2014/main" id="{07555516-3910-DBCE-C153-827C18E40187}"/>
              </a:ext>
            </a:extLst>
          </p:cNvPr>
          <p:cNvSpPr>
            <a:spLocks noGrp="1"/>
          </p:cNvSpPr>
          <p:nvPr>
            <p:ph type="sldNum" sz="quarter" idx="12"/>
          </p:nvPr>
        </p:nvSpPr>
        <p:spPr/>
        <p:txBody>
          <a:bodyPr/>
          <a:lstStyle/>
          <a:p>
            <a:fld id="{48F63A3B-78C7-47BE-AE5E-E10140E04643}" type="slidenum">
              <a:rPr lang="en-US" smtClean="0"/>
              <a:t>36</a:t>
            </a:fld>
            <a:endParaRPr lang="en-US"/>
          </a:p>
        </p:txBody>
      </p:sp>
    </p:spTree>
    <p:extLst>
      <p:ext uri="{BB962C8B-B14F-4D97-AF65-F5344CB8AC3E}">
        <p14:creationId xmlns:p14="http://schemas.microsoft.com/office/powerpoint/2010/main" val="3837391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F19DC2-61E1-81D3-645C-85BA46B4BFA1}"/>
              </a:ext>
            </a:extLst>
          </p:cNvPr>
          <p:cNvSpPr>
            <a:spLocks noGrp="1"/>
          </p:cNvSpPr>
          <p:nvPr>
            <p:ph type="title"/>
          </p:nvPr>
        </p:nvSpPr>
        <p:spPr/>
        <p:txBody>
          <a:bodyPr/>
          <a:lstStyle/>
          <a:p>
            <a:r>
              <a:rPr lang="en-US" dirty="0"/>
              <a:t>Thank you!</a:t>
            </a:r>
          </a:p>
        </p:txBody>
      </p:sp>
      <p:sp>
        <p:nvSpPr>
          <p:cNvPr id="9" name="Text Placeholder 8">
            <a:extLst>
              <a:ext uri="{FF2B5EF4-FFF2-40B4-BE49-F238E27FC236}">
                <a16:creationId xmlns:a16="http://schemas.microsoft.com/office/drawing/2014/main" id="{AB369F80-AAEB-9F77-8254-4A498302548D}"/>
              </a:ext>
            </a:extLst>
          </p:cNvPr>
          <p:cNvSpPr>
            <a:spLocks noGrp="1"/>
          </p:cNvSpPr>
          <p:nvPr>
            <p:ph type="body" sz="quarter" idx="13"/>
          </p:nvPr>
        </p:nvSpPr>
        <p:spPr/>
        <p:txBody>
          <a:bodyPr/>
          <a:lstStyle/>
          <a:p>
            <a:r>
              <a:rPr lang="en-US" dirty="0"/>
              <a:t>Disability Services Division</a:t>
            </a:r>
          </a:p>
        </p:txBody>
      </p:sp>
      <p:sp>
        <p:nvSpPr>
          <p:cNvPr id="5" name="Date Placeholder 4">
            <a:extLst>
              <a:ext uri="{FF2B5EF4-FFF2-40B4-BE49-F238E27FC236}">
                <a16:creationId xmlns:a16="http://schemas.microsoft.com/office/drawing/2014/main" id="{74CE6D6D-9606-54A9-F13D-375CF7C93DA8}"/>
              </a:ext>
            </a:extLst>
          </p:cNvPr>
          <p:cNvSpPr>
            <a:spLocks noGrp="1"/>
          </p:cNvSpPr>
          <p:nvPr>
            <p:ph type="dt" sz="half" idx="10"/>
          </p:nvPr>
        </p:nvSpPr>
        <p:spPr/>
        <p:txBody>
          <a:bodyPr/>
          <a:lstStyle/>
          <a:p>
            <a:fld id="{7C198DD1-C477-482D-A126-3FBDD1778E48}" type="datetime1">
              <a:rPr lang="en-US" smtClean="0"/>
              <a:t>8/21/2024</a:t>
            </a:fld>
            <a:endParaRPr lang="en-US" dirty="0"/>
          </a:p>
        </p:txBody>
      </p:sp>
      <p:sp>
        <p:nvSpPr>
          <p:cNvPr id="6" name="Footer Placeholder 5">
            <a:extLst>
              <a:ext uri="{FF2B5EF4-FFF2-40B4-BE49-F238E27FC236}">
                <a16:creationId xmlns:a16="http://schemas.microsoft.com/office/drawing/2014/main" id="{B134FA41-508E-DFA6-BA00-10710C5FB1A9}"/>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925479E8-7495-94B0-BB85-088BE23F1591}"/>
              </a:ext>
            </a:extLst>
          </p:cNvPr>
          <p:cNvSpPr>
            <a:spLocks noGrp="1"/>
          </p:cNvSpPr>
          <p:nvPr>
            <p:ph type="sldNum" sz="quarter" idx="11"/>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224992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DFBAD9-844F-9DBD-A3B6-75666FEA7A0D}"/>
              </a:ext>
            </a:extLst>
          </p:cNvPr>
          <p:cNvSpPr>
            <a:spLocks noGrp="1"/>
          </p:cNvSpPr>
          <p:nvPr>
            <p:ph type="title"/>
          </p:nvPr>
        </p:nvSpPr>
        <p:spPr/>
        <p:txBody>
          <a:bodyPr/>
          <a:lstStyle/>
          <a:p>
            <a:r>
              <a:rPr lang="en-US"/>
              <a:t>Case Manager Employment Training</a:t>
            </a:r>
          </a:p>
        </p:txBody>
      </p:sp>
      <p:sp>
        <p:nvSpPr>
          <p:cNvPr id="9" name="Content Placeholder 8">
            <a:extLst>
              <a:ext uri="{FF2B5EF4-FFF2-40B4-BE49-F238E27FC236}">
                <a16:creationId xmlns:a16="http://schemas.microsoft.com/office/drawing/2014/main" id="{74C59F38-9736-1E68-CA68-42BBEC7AAB81}"/>
              </a:ext>
            </a:extLst>
          </p:cNvPr>
          <p:cNvSpPr>
            <a:spLocks noGrp="1"/>
          </p:cNvSpPr>
          <p:nvPr>
            <p:ph idx="1"/>
          </p:nvPr>
        </p:nvSpPr>
        <p:spPr/>
        <p:txBody>
          <a:bodyPr vert="horz" lIns="91440" tIns="45720" rIns="91440" bIns="45720" rtlCol="0" anchor="t">
            <a:normAutofit/>
          </a:bodyPr>
          <a:lstStyle/>
          <a:p>
            <a:r>
              <a:rPr lang="en-US"/>
              <a:t>All current case managers required to complete by August 1, 2024</a:t>
            </a:r>
          </a:p>
          <a:p>
            <a:pPr lvl="1"/>
            <a:r>
              <a:rPr lang="en-US">
                <a:cs typeface="Calibri"/>
              </a:rPr>
              <a:t>2398 Learners enrolled</a:t>
            </a:r>
          </a:p>
          <a:p>
            <a:pPr lvl="1"/>
            <a:r>
              <a:rPr lang="en-US">
                <a:cs typeface="Calibri"/>
              </a:rPr>
              <a:t>2127 learners completed – 88.7% completion rate</a:t>
            </a:r>
            <a:endParaRPr lang="en-US"/>
          </a:p>
          <a:p>
            <a:r>
              <a:rPr lang="en-US"/>
              <a:t>New case managers required to complete within 6 months</a:t>
            </a:r>
          </a:p>
          <a:p>
            <a:r>
              <a:rPr lang="en-US"/>
              <a:t>Training available on demand going forward</a:t>
            </a:r>
            <a:endParaRPr lang="en-US">
              <a:cs typeface="Calibri"/>
            </a:endParaRPr>
          </a:p>
        </p:txBody>
      </p:sp>
      <p:sp>
        <p:nvSpPr>
          <p:cNvPr id="5" name="Date Placeholder 4">
            <a:extLst>
              <a:ext uri="{FF2B5EF4-FFF2-40B4-BE49-F238E27FC236}">
                <a16:creationId xmlns:a16="http://schemas.microsoft.com/office/drawing/2014/main" id="{3393840D-435C-271D-06F9-935AD38F5B7F}"/>
              </a:ext>
            </a:extLst>
          </p:cNvPr>
          <p:cNvSpPr>
            <a:spLocks noGrp="1"/>
          </p:cNvSpPr>
          <p:nvPr>
            <p:ph type="dt" sz="half" idx="10"/>
          </p:nvPr>
        </p:nvSpPr>
        <p:spPr/>
        <p:txBody>
          <a:bodyPr/>
          <a:lstStyle/>
          <a:p>
            <a:fld id="{7C198DD1-C477-482D-A126-3FBDD1778E48}" type="datetime1">
              <a:rPr lang="en-US" smtClean="0"/>
              <a:t>8/21/2024</a:t>
            </a:fld>
            <a:endParaRPr lang="en-US"/>
          </a:p>
        </p:txBody>
      </p:sp>
      <p:sp>
        <p:nvSpPr>
          <p:cNvPr id="7" name="Slide Number Placeholder 6">
            <a:extLst>
              <a:ext uri="{FF2B5EF4-FFF2-40B4-BE49-F238E27FC236}">
                <a16:creationId xmlns:a16="http://schemas.microsoft.com/office/drawing/2014/main" id="{1B370A5C-FC44-8860-2980-759CB74A2E27}"/>
              </a:ext>
            </a:extLst>
          </p:cNvPr>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1782113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418A-5FDE-17B3-0365-ED4C6A1BA1C5}"/>
              </a:ext>
            </a:extLst>
          </p:cNvPr>
          <p:cNvSpPr>
            <a:spLocks noGrp="1"/>
          </p:cNvSpPr>
          <p:nvPr>
            <p:ph type="title"/>
          </p:nvPr>
        </p:nvSpPr>
        <p:spPr/>
        <p:txBody>
          <a:bodyPr/>
          <a:lstStyle/>
          <a:p>
            <a:r>
              <a:rPr lang="en-US">
                <a:cs typeface="Calibri"/>
              </a:rPr>
              <a:t>Benefits Planning</a:t>
            </a:r>
            <a:endParaRPr lang="en-US"/>
          </a:p>
        </p:txBody>
      </p:sp>
      <p:pic>
        <p:nvPicPr>
          <p:cNvPr id="8" name="Content Placeholder 7" descr="disability hub home">
            <a:extLst>
              <a:ext uri="{FF2B5EF4-FFF2-40B4-BE49-F238E27FC236}">
                <a16:creationId xmlns:a16="http://schemas.microsoft.com/office/drawing/2014/main" id="{F870E678-4456-3AA3-90A0-9682FD8851F7}"/>
              </a:ext>
            </a:extLst>
          </p:cNvPr>
          <p:cNvPicPr>
            <a:picLocks noGrp="1" noChangeAspect="1"/>
          </p:cNvPicPr>
          <p:nvPr>
            <p:ph sz="half" idx="1"/>
          </p:nvPr>
        </p:nvPicPr>
        <p:blipFill>
          <a:blip r:embed="rId3"/>
          <a:stretch>
            <a:fillRect/>
          </a:stretch>
        </p:blipFill>
        <p:spPr>
          <a:xfrm>
            <a:off x="1600202" y="1858068"/>
            <a:ext cx="3411415" cy="3422406"/>
          </a:xfrm>
        </p:spPr>
      </p:pic>
      <p:sp>
        <p:nvSpPr>
          <p:cNvPr id="7" name="Content Placeholder 6">
            <a:extLst>
              <a:ext uri="{FF2B5EF4-FFF2-40B4-BE49-F238E27FC236}">
                <a16:creationId xmlns:a16="http://schemas.microsoft.com/office/drawing/2014/main" id="{39E17DE1-3888-5B88-691A-6D97615BA67A}"/>
              </a:ext>
            </a:extLst>
          </p:cNvPr>
          <p:cNvSpPr>
            <a:spLocks noGrp="1"/>
          </p:cNvSpPr>
          <p:nvPr>
            <p:ph sz="half" idx="2"/>
          </p:nvPr>
        </p:nvSpPr>
        <p:spPr/>
        <p:txBody>
          <a:bodyPr vert="horz" lIns="182880" tIns="182880" rIns="182880" bIns="45720" rtlCol="0" anchor="t">
            <a:normAutofit/>
          </a:bodyPr>
          <a:lstStyle/>
          <a:p>
            <a:r>
              <a:rPr lang="en-US">
                <a:cs typeface="Calibri"/>
              </a:rPr>
              <a:t>Waiver case managers must offer </a:t>
            </a:r>
            <a:r>
              <a:rPr lang="en-US" dirty="0">
                <a:cs typeface="Calibri"/>
              </a:rPr>
              <a:t>benefits planning as part of the informed choice process </a:t>
            </a:r>
          </a:p>
          <a:p>
            <a:r>
              <a:rPr lang="en-US" dirty="0">
                <a:cs typeface="Calibri"/>
              </a:rPr>
              <a:t>The Hub Benefits Planning Toolkit Agency Strategies page was created to help embed benefits conversations into all levels – county, contracted case management, providers</a:t>
            </a:r>
          </a:p>
          <a:p>
            <a:r>
              <a:rPr lang="en-US" dirty="0">
                <a:cs typeface="Calibri"/>
              </a:rPr>
              <a:t> Focus on 5 key messages</a:t>
            </a:r>
          </a:p>
        </p:txBody>
      </p:sp>
      <p:sp>
        <p:nvSpPr>
          <p:cNvPr id="4" name="Date Placeholder 3">
            <a:extLst>
              <a:ext uri="{FF2B5EF4-FFF2-40B4-BE49-F238E27FC236}">
                <a16:creationId xmlns:a16="http://schemas.microsoft.com/office/drawing/2014/main" id="{C782B0F9-94CF-6EB4-B37E-4933858A3B0B}"/>
              </a:ext>
            </a:extLst>
          </p:cNvPr>
          <p:cNvSpPr>
            <a:spLocks noGrp="1"/>
          </p:cNvSpPr>
          <p:nvPr>
            <p:ph type="dt" sz="half" idx="10"/>
          </p:nvPr>
        </p:nvSpPr>
        <p:spPr/>
        <p:txBody>
          <a:bodyPr/>
          <a:lstStyle/>
          <a:p>
            <a:fld id="{9A198C9B-0587-4A1E-9E03-E4C9FE222F08}" type="datetime1">
              <a:rPr lang="en-US" smtClean="0"/>
              <a:t>8/21/2024</a:t>
            </a:fld>
            <a:endParaRPr lang="en-US"/>
          </a:p>
        </p:txBody>
      </p:sp>
      <p:sp>
        <p:nvSpPr>
          <p:cNvPr id="6" name="Slide Number Placeholder 5">
            <a:extLst>
              <a:ext uri="{FF2B5EF4-FFF2-40B4-BE49-F238E27FC236}">
                <a16:creationId xmlns:a16="http://schemas.microsoft.com/office/drawing/2014/main" id="{00A04A1C-69BD-06EA-1B3B-9391C89E5C3C}"/>
              </a:ext>
            </a:extLst>
          </p:cNvPr>
          <p:cNvSpPr>
            <a:spLocks noGrp="1"/>
          </p:cNvSpPr>
          <p:nvPr>
            <p:ph type="sldNum" sz="quarter" idx="12"/>
          </p:nvPr>
        </p:nvSpPr>
        <p:spPr/>
        <p:txBody>
          <a:bodyPr/>
          <a:lstStyle/>
          <a:p>
            <a:fld id="{48F63A3B-78C7-47BE-AE5E-E10140E04643}" type="slidenum">
              <a:rPr lang="en-US" smtClean="0"/>
              <a:t>5</a:t>
            </a:fld>
            <a:endParaRPr lang="en-US"/>
          </a:p>
        </p:txBody>
      </p:sp>
      <p:sp>
        <p:nvSpPr>
          <p:cNvPr id="9" name="TextBox 8">
            <a:extLst>
              <a:ext uri="{FF2B5EF4-FFF2-40B4-BE49-F238E27FC236}">
                <a16:creationId xmlns:a16="http://schemas.microsoft.com/office/drawing/2014/main" id="{82208F94-90C5-D6DA-0C67-8FBCB58B5777}"/>
              </a:ext>
            </a:extLst>
          </p:cNvPr>
          <p:cNvSpPr txBox="1"/>
          <p:nvPr/>
        </p:nvSpPr>
        <p:spPr>
          <a:xfrm>
            <a:off x="1477106" y="5369169"/>
            <a:ext cx="36927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Disability Hub MN - Agency strategies</a:t>
            </a:r>
            <a:endParaRPr lang="en-US"/>
          </a:p>
        </p:txBody>
      </p:sp>
    </p:spTree>
    <p:extLst>
      <p:ext uri="{BB962C8B-B14F-4D97-AF65-F5344CB8AC3E}">
        <p14:creationId xmlns:p14="http://schemas.microsoft.com/office/powerpoint/2010/main" val="3695419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18C037-D5D3-5E8A-312E-68B55EE43AF9}"/>
              </a:ext>
            </a:extLst>
          </p:cNvPr>
          <p:cNvSpPr>
            <a:spLocks noGrp="1"/>
          </p:cNvSpPr>
          <p:nvPr>
            <p:ph type="title"/>
          </p:nvPr>
        </p:nvSpPr>
        <p:spPr/>
        <p:txBody>
          <a:bodyPr anchor="ctr">
            <a:normAutofit/>
          </a:bodyPr>
          <a:lstStyle/>
          <a:p>
            <a:r>
              <a:rPr lang="en-US"/>
              <a:t>Subminimum Wage Data Collection</a:t>
            </a:r>
          </a:p>
        </p:txBody>
      </p:sp>
      <p:sp>
        <p:nvSpPr>
          <p:cNvPr id="15" name="Content Placeholder 2">
            <a:extLst>
              <a:ext uri="{FF2B5EF4-FFF2-40B4-BE49-F238E27FC236}">
                <a16:creationId xmlns:a16="http://schemas.microsoft.com/office/drawing/2014/main" id="{A89A794C-F12A-A95A-F7CD-8864376F360C}"/>
              </a:ext>
            </a:extLst>
          </p:cNvPr>
          <p:cNvSpPr>
            <a:spLocks noGrp="1"/>
          </p:cNvSpPr>
          <p:nvPr>
            <p:ph idx="1"/>
          </p:nvPr>
        </p:nvSpPr>
        <p:spPr/>
        <p:txBody>
          <a:bodyPr>
            <a:normAutofit/>
          </a:bodyPr>
          <a:lstStyle/>
          <a:p>
            <a:r>
              <a:rPr lang="en-US"/>
              <a:t>Baseline data</a:t>
            </a:r>
          </a:p>
          <a:p>
            <a:pPr lvl="1"/>
            <a:r>
              <a:rPr lang="en-US"/>
              <a:t>Collection in process, 30-day timeline</a:t>
            </a:r>
          </a:p>
          <a:p>
            <a:r>
              <a:rPr lang="en-US"/>
              <a:t>Annual Collection – July 1</a:t>
            </a:r>
          </a:p>
          <a:p>
            <a:r>
              <a:rPr lang="en-US"/>
              <a:t>Next steps</a:t>
            </a:r>
          </a:p>
          <a:p>
            <a:pPr lvl="1"/>
            <a:r>
              <a:rPr lang="en-US"/>
              <a:t>How to be transparent with data</a:t>
            </a:r>
          </a:p>
          <a:p>
            <a:pPr lvl="1"/>
            <a:r>
              <a:rPr lang="en-US"/>
              <a:t>How to use the data</a:t>
            </a:r>
          </a:p>
          <a:p>
            <a:pPr lvl="1"/>
            <a:r>
              <a:rPr lang="en-US"/>
              <a:t>Intersections with Employment First Dashboard</a:t>
            </a:r>
            <a:endParaRPr lang="en-US" sz="2500"/>
          </a:p>
        </p:txBody>
      </p:sp>
      <p:sp>
        <p:nvSpPr>
          <p:cNvPr id="5" name="Date Placeholder 4">
            <a:extLst>
              <a:ext uri="{FF2B5EF4-FFF2-40B4-BE49-F238E27FC236}">
                <a16:creationId xmlns:a16="http://schemas.microsoft.com/office/drawing/2014/main" id="{66D64A7D-4C21-C4BD-00B6-8CD7A66E2E24}"/>
              </a:ext>
            </a:extLst>
          </p:cNvPr>
          <p:cNvSpPr>
            <a:spLocks noGrp="1"/>
          </p:cNvSpPr>
          <p:nvPr>
            <p:ph type="dt" sz="half" idx="10"/>
          </p:nvPr>
        </p:nvSpPr>
        <p:spPr/>
        <p:txBody>
          <a:bodyPr anchor="ctr">
            <a:normAutofit/>
          </a:bodyPr>
          <a:lstStyle/>
          <a:p>
            <a:pPr>
              <a:spcAft>
                <a:spcPts val="600"/>
              </a:spcAft>
            </a:pPr>
            <a:fld id="{F4B91AA0-3BA7-4036-A3DA-317C6C4FFA29}" type="datetime1">
              <a:rPr lang="en-US" smtClean="0"/>
              <a:pPr>
                <a:spcAft>
                  <a:spcPts val="600"/>
                </a:spcAft>
              </a:pPr>
              <a:t>8/21/2024</a:t>
            </a:fld>
            <a:endParaRPr lang="en-US"/>
          </a:p>
        </p:txBody>
      </p:sp>
      <p:sp>
        <p:nvSpPr>
          <p:cNvPr id="7" name="Slide Number Placeholder 6">
            <a:extLst>
              <a:ext uri="{FF2B5EF4-FFF2-40B4-BE49-F238E27FC236}">
                <a16:creationId xmlns:a16="http://schemas.microsoft.com/office/drawing/2014/main" id="{D49BB6B5-A3AA-21F9-2CFA-A2D55642E49C}"/>
              </a:ext>
            </a:extLst>
          </p:cNvPr>
          <p:cNvSpPr>
            <a:spLocks noGrp="1"/>
          </p:cNvSpPr>
          <p:nvPr>
            <p:ph type="sldNum" sz="quarter" idx="12"/>
          </p:nvPr>
        </p:nvSpPr>
        <p:spPr/>
        <p:txBody>
          <a:bodyPr anchor="ctr">
            <a:normAutofit/>
          </a:bodyPr>
          <a:lstStyle/>
          <a:p>
            <a:pPr>
              <a:spcAft>
                <a:spcPts val="600"/>
              </a:spcAft>
            </a:pPr>
            <a:fld id="{48F63A3B-78C7-47BE-AE5E-E10140E04643}" type="slidenum">
              <a:rPr lang="en-US" smtClean="0"/>
              <a:pPr>
                <a:spcAft>
                  <a:spcPts val="600"/>
                </a:spcAft>
              </a:pPr>
              <a:t>6</a:t>
            </a:fld>
            <a:endParaRPr lang="en-US"/>
          </a:p>
        </p:txBody>
      </p:sp>
      <p:pic>
        <p:nvPicPr>
          <p:cNvPr id="18" name="Content Placeholder 16" descr="A circular object with a white logo&#10;&#10;Description automatically generated with medium confidence">
            <a:extLst>
              <a:ext uri="{FF2B5EF4-FFF2-40B4-BE49-F238E27FC236}">
                <a16:creationId xmlns:a16="http://schemas.microsoft.com/office/drawing/2014/main" id="{EA133130-5076-F350-BEFC-0B6553D8D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8353929" y="2296318"/>
            <a:ext cx="2268537" cy="2265363"/>
          </a:xfrm>
          <a:prstGeom prst="rect">
            <a:avLst/>
          </a:prstGeom>
          <a:noFill/>
        </p:spPr>
      </p:pic>
    </p:spTree>
    <p:extLst>
      <p:ext uri="{BB962C8B-B14F-4D97-AF65-F5344CB8AC3E}">
        <p14:creationId xmlns:p14="http://schemas.microsoft.com/office/powerpoint/2010/main" val="3212622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1E2C-E50A-5A5F-3301-B2AB27F28582}"/>
              </a:ext>
            </a:extLst>
          </p:cNvPr>
          <p:cNvSpPr>
            <a:spLocks noGrp="1"/>
          </p:cNvSpPr>
          <p:nvPr>
            <p:ph type="title"/>
          </p:nvPr>
        </p:nvSpPr>
        <p:spPr/>
        <p:txBody>
          <a:bodyPr/>
          <a:lstStyle/>
          <a:p>
            <a:r>
              <a:rPr lang="en-US"/>
              <a:t>Lead Agency Capacity Building Grant</a:t>
            </a:r>
          </a:p>
        </p:txBody>
      </p:sp>
      <p:sp>
        <p:nvSpPr>
          <p:cNvPr id="3" name="Content Placeholder 2">
            <a:extLst>
              <a:ext uri="{FF2B5EF4-FFF2-40B4-BE49-F238E27FC236}">
                <a16:creationId xmlns:a16="http://schemas.microsoft.com/office/drawing/2014/main" id="{81D336F8-719E-E0E2-024A-B64770D4EB36}"/>
              </a:ext>
            </a:extLst>
          </p:cNvPr>
          <p:cNvSpPr>
            <a:spLocks noGrp="1"/>
          </p:cNvSpPr>
          <p:nvPr>
            <p:ph sz="half" idx="1"/>
          </p:nvPr>
        </p:nvSpPr>
        <p:spPr/>
        <p:txBody>
          <a:bodyPr>
            <a:normAutofit fontScale="92500"/>
          </a:bodyPr>
          <a:lstStyle/>
          <a:p>
            <a:pPr marL="0" indent="0">
              <a:buNone/>
            </a:pPr>
            <a:r>
              <a:rPr lang="en-US" b="1"/>
              <a:t>For Counties and Tribal nations to:</a:t>
            </a:r>
          </a:p>
          <a:p>
            <a:pPr lvl="1"/>
            <a:r>
              <a:rPr lang="en-US"/>
              <a:t>Advance Employment First Culture</a:t>
            </a:r>
          </a:p>
          <a:p>
            <a:pPr lvl="1"/>
            <a:r>
              <a:rPr lang="en-US"/>
              <a:t>Improve competitive, integrated employment outcomes</a:t>
            </a:r>
          </a:p>
          <a:p>
            <a:pPr lvl="1"/>
            <a:r>
              <a:rPr lang="en-US"/>
              <a:t>Use data to set and monitor goals</a:t>
            </a:r>
          </a:p>
          <a:p>
            <a:pPr lvl="1"/>
            <a:r>
              <a:rPr lang="en-US"/>
              <a:t>Address inequities</a:t>
            </a:r>
          </a:p>
          <a:p>
            <a:pPr lvl="1"/>
            <a:r>
              <a:rPr lang="en-US"/>
              <a:t>Develop and implement and action plan</a:t>
            </a:r>
          </a:p>
          <a:p>
            <a:pPr lvl="1"/>
            <a:r>
              <a:rPr lang="en-US"/>
              <a:t>Dedicate staffing resources to drive change</a:t>
            </a:r>
          </a:p>
          <a:p>
            <a:pPr lvl="1"/>
            <a:r>
              <a:rPr lang="en-US"/>
              <a:t>Collaborate as a cohort of grantees</a:t>
            </a:r>
          </a:p>
          <a:p>
            <a:pPr lvl="1"/>
            <a:r>
              <a:rPr lang="en-US"/>
              <a:t>Innovate and implement best practices</a:t>
            </a:r>
          </a:p>
        </p:txBody>
      </p:sp>
      <p:sp>
        <p:nvSpPr>
          <p:cNvPr id="4" name="Content Placeholder 3">
            <a:extLst>
              <a:ext uri="{FF2B5EF4-FFF2-40B4-BE49-F238E27FC236}">
                <a16:creationId xmlns:a16="http://schemas.microsoft.com/office/drawing/2014/main" id="{AA93C361-B14B-F92E-1CC9-421B307E8329}"/>
              </a:ext>
            </a:extLst>
          </p:cNvPr>
          <p:cNvSpPr>
            <a:spLocks noGrp="1"/>
          </p:cNvSpPr>
          <p:nvPr>
            <p:ph sz="half" idx="2"/>
          </p:nvPr>
        </p:nvSpPr>
        <p:spPr/>
        <p:txBody>
          <a:bodyPr vert="horz" lIns="91440" tIns="45720" rIns="91440" bIns="45720" rtlCol="0" anchor="t">
            <a:normAutofit/>
          </a:bodyPr>
          <a:lstStyle/>
          <a:p>
            <a:pPr marL="0" indent="0">
              <a:buNone/>
            </a:pPr>
            <a:r>
              <a:rPr lang="en-US" sz="2300" b="1"/>
              <a:t>Timeline update:</a:t>
            </a:r>
          </a:p>
          <a:p>
            <a:pPr lvl="1"/>
            <a:r>
              <a:rPr lang="en-US" sz="1900"/>
              <a:t>Contract negotiation with 7 grantees</a:t>
            </a:r>
          </a:p>
          <a:p>
            <a:pPr lvl="1"/>
            <a:r>
              <a:rPr lang="en-US" sz="1900">
                <a:cs typeface="Calibri"/>
              </a:rPr>
              <a:t>Representation </a:t>
            </a:r>
            <a:endParaRPr lang="en-US" sz="1900"/>
          </a:p>
          <a:p>
            <a:pPr lvl="1"/>
            <a:r>
              <a:rPr lang="en-US" sz="1900"/>
              <a:t>$2.4 million per year</a:t>
            </a:r>
            <a:endParaRPr lang="en-US" sz="1900">
              <a:cs typeface="Calibri"/>
            </a:endParaRPr>
          </a:p>
          <a:p>
            <a:pPr lvl="1"/>
            <a:r>
              <a:rPr lang="en-US" sz="1900"/>
              <a:t>Partner with Minnesota Transformation Initiative</a:t>
            </a:r>
          </a:p>
          <a:p>
            <a:pPr lvl="1"/>
            <a:r>
              <a:rPr lang="en-US" sz="1900"/>
              <a:t>Announcement anticipated mid-October</a:t>
            </a:r>
          </a:p>
        </p:txBody>
      </p:sp>
      <p:sp>
        <p:nvSpPr>
          <p:cNvPr id="5" name="Date Placeholder 4">
            <a:extLst>
              <a:ext uri="{FF2B5EF4-FFF2-40B4-BE49-F238E27FC236}">
                <a16:creationId xmlns:a16="http://schemas.microsoft.com/office/drawing/2014/main" id="{7159C60A-0200-1D38-1370-998A8D30B2DB}"/>
              </a:ext>
            </a:extLst>
          </p:cNvPr>
          <p:cNvSpPr>
            <a:spLocks noGrp="1"/>
          </p:cNvSpPr>
          <p:nvPr>
            <p:ph type="dt" sz="half" idx="10"/>
          </p:nvPr>
        </p:nvSpPr>
        <p:spPr/>
        <p:txBody>
          <a:bodyPr/>
          <a:lstStyle/>
          <a:p>
            <a:fld id="{7C198DD1-C477-482D-A126-3FBDD1778E48}" type="datetime1">
              <a:rPr lang="en-US" smtClean="0"/>
              <a:t>8/21/2024</a:t>
            </a:fld>
            <a:endParaRPr lang="en-US"/>
          </a:p>
        </p:txBody>
      </p:sp>
      <p:sp>
        <p:nvSpPr>
          <p:cNvPr id="7" name="Slide Number Placeholder 6">
            <a:extLst>
              <a:ext uri="{FF2B5EF4-FFF2-40B4-BE49-F238E27FC236}">
                <a16:creationId xmlns:a16="http://schemas.microsoft.com/office/drawing/2014/main" id="{597A34D9-C242-79BC-92C4-2B3103809CE6}"/>
              </a:ext>
            </a:extLst>
          </p:cNvPr>
          <p:cNvSpPr>
            <a:spLocks noGrp="1"/>
          </p:cNvSpPr>
          <p:nvPr>
            <p:ph type="sldNum" sz="quarter" idx="12"/>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281069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D1B4-D577-F347-AB57-063FDCA9E6C2}"/>
              </a:ext>
            </a:extLst>
          </p:cNvPr>
          <p:cNvSpPr>
            <a:spLocks noGrp="1"/>
          </p:cNvSpPr>
          <p:nvPr>
            <p:ph type="title"/>
          </p:nvPr>
        </p:nvSpPr>
        <p:spPr/>
        <p:txBody>
          <a:bodyPr/>
          <a:lstStyle/>
          <a:p>
            <a:r>
              <a:rPr lang="en-US"/>
              <a:t>Monitoring Employment Outcomes</a:t>
            </a:r>
          </a:p>
        </p:txBody>
      </p:sp>
      <p:sp>
        <p:nvSpPr>
          <p:cNvPr id="11" name="Content Placeholder 10">
            <a:extLst>
              <a:ext uri="{FF2B5EF4-FFF2-40B4-BE49-F238E27FC236}">
                <a16:creationId xmlns:a16="http://schemas.microsoft.com/office/drawing/2014/main" id="{B0BC721B-D53E-6D04-2D79-2BDDAC52D5AA}"/>
              </a:ext>
            </a:extLst>
          </p:cNvPr>
          <p:cNvSpPr>
            <a:spLocks noGrp="1"/>
          </p:cNvSpPr>
          <p:nvPr>
            <p:ph sz="half" idx="1"/>
          </p:nvPr>
        </p:nvSpPr>
        <p:spPr>
          <a:xfrm>
            <a:off x="6172200" y="1774010"/>
            <a:ext cx="5181600" cy="4582339"/>
          </a:xfrm>
        </p:spPr>
        <p:txBody>
          <a:bodyPr/>
          <a:lstStyle/>
          <a:p>
            <a:endParaRPr lang="en-US"/>
          </a:p>
          <a:p>
            <a:r>
              <a:rPr lang="en-US"/>
              <a:t>Early stages of developing plan to track outcomes across Departments of Human Services, Employment and Economic Development, and Education</a:t>
            </a:r>
          </a:p>
          <a:p>
            <a:r>
              <a:rPr lang="en-US"/>
              <a:t>Anticipate report will be completed early winter 2024</a:t>
            </a:r>
          </a:p>
        </p:txBody>
      </p:sp>
      <p:sp>
        <p:nvSpPr>
          <p:cNvPr id="4" name="Date Placeholder 3">
            <a:extLst>
              <a:ext uri="{FF2B5EF4-FFF2-40B4-BE49-F238E27FC236}">
                <a16:creationId xmlns:a16="http://schemas.microsoft.com/office/drawing/2014/main" id="{A016DDB0-B253-386B-D535-A45DD9D0495F}"/>
              </a:ext>
            </a:extLst>
          </p:cNvPr>
          <p:cNvSpPr>
            <a:spLocks noGrp="1"/>
          </p:cNvSpPr>
          <p:nvPr>
            <p:ph type="dt" sz="half" idx="10"/>
          </p:nvPr>
        </p:nvSpPr>
        <p:spPr/>
        <p:txBody>
          <a:bodyPr/>
          <a:lstStyle/>
          <a:p>
            <a:fld id="{9A198C9B-0587-4A1E-9E03-E4C9FE222F08}" type="datetime1">
              <a:rPr lang="en-US" smtClean="0"/>
              <a:t>8/21/2024</a:t>
            </a:fld>
            <a:endParaRPr lang="en-US"/>
          </a:p>
        </p:txBody>
      </p:sp>
      <p:sp>
        <p:nvSpPr>
          <p:cNvPr id="6" name="Slide Number Placeholder 5">
            <a:extLst>
              <a:ext uri="{FF2B5EF4-FFF2-40B4-BE49-F238E27FC236}">
                <a16:creationId xmlns:a16="http://schemas.microsoft.com/office/drawing/2014/main" id="{A1FF8B74-631C-36F2-2066-E7832FA98351}"/>
              </a:ext>
            </a:extLst>
          </p:cNvPr>
          <p:cNvSpPr>
            <a:spLocks noGrp="1"/>
          </p:cNvSpPr>
          <p:nvPr>
            <p:ph type="sldNum" sz="quarter" idx="12"/>
          </p:nvPr>
        </p:nvSpPr>
        <p:spPr/>
        <p:txBody>
          <a:bodyPr/>
          <a:lstStyle/>
          <a:p>
            <a:fld id="{48F63A3B-78C7-47BE-AE5E-E10140E04643}" type="slidenum">
              <a:rPr lang="en-US" smtClean="0"/>
              <a:t>8</a:t>
            </a:fld>
            <a:endParaRPr lang="en-US"/>
          </a:p>
        </p:txBody>
      </p:sp>
      <p:pic>
        <p:nvPicPr>
          <p:cNvPr id="2050" name="Picture 2" descr="Four arrows come together to form a circle around the E1MN logo">
            <a:extLst>
              <a:ext uri="{FF2B5EF4-FFF2-40B4-BE49-F238E27FC236}">
                <a16:creationId xmlns:a16="http://schemas.microsoft.com/office/drawing/2014/main" id="{A1E47097-3920-DC25-73BF-C929D760F71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0646" y="1773236"/>
            <a:ext cx="4600246" cy="458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1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Interagency Alignment Study</a:t>
            </a:r>
          </a:p>
        </p:txBody>
      </p:sp>
      <p:sp>
        <p:nvSpPr>
          <p:cNvPr id="18" name="Date Placeholder 4">
            <a:extLst>
              <a:ext uri="{FF2B5EF4-FFF2-40B4-BE49-F238E27FC236}">
                <a16:creationId xmlns:a16="http://schemas.microsoft.com/office/drawing/2014/main" id="{7EEF8F73-A8BF-94D4-E7F8-6A9850C2CB6A}"/>
              </a:ext>
            </a:extLst>
          </p:cNvPr>
          <p:cNvSpPr>
            <a:spLocks noGrp="1"/>
          </p:cNvSpPr>
          <p:nvPr>
            <p:ph type="dt" sz="half" idx="10"/>
          </p:nvPr>
        </p:nvSpPr>
        <p:spPr>
          <a:xfrm>
            <a:off x="838200" y="6356350"/>
            <a:ext cx="1358590" cy="365125"/>
          </a:xfrm>
        </p:spPr>
        <p:txBody>
          <a:bodyPr anchor="ctr">
            <a:normAutofit/>
          </a:bodyPr>
          <a:lstStyle/>
          <a:p>
            <a:pPr>
              <a:spcAft>
                <a:spcPts val="600"/>
              </a:spcAft>
            </a:pPr>
            <a:fld id="{7C198DD1-C477-482D-A126-3FBDD1778E48}" type="datetime1">
              <a:rPr lang="en-US" smtClean="0"/>
              <a:pPr>
                <a:spcAft>
                  <a:spcPts val="600"/>
                </a:spcAft>
              </a:pPr>
              <a:t>8/21/2024</a:t>
            </a:fld>
            <a:endParaRPr lang="en-US"/>
          </a:p>
        </p:txBody>
      </p:sp>
      <p:sp>
        <p:nvSpPr>
          <p:cNvPr id="22" name="Slide Number Placeholder 6">
            <a:extLst>
              <a:ext uri="{FF2B5EF4-FFF2-40B4-BE49-F238E27FC236}">
                <a16:creationId xmlns:a16="http://schemas.microsoft.com/office/drawing/2014/main" id="{57B18E25-B0BD-AA2B-7259-8051635284D8}"/>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9</a:t>
            </a:fld>
            <a:endParaRPr lang="en-US"/>
          </a:p>
        </p:txBody>
      </p:sp>
      <p:graphicFrame>
        <p:nvGraphicFramePr>
          <p:cNvPr id="12" name="Content Placeholder 9">
            <a:extLst>
              <a:ext uri="{FF2B5EF4-FFF2-40B4-BE49-F238E27FC236}">
                <a16:creationId xmlns:a16="http://schemas.microsoft.com/office/drawing/2014/main" id="{CDAA8197-5D79-F837-633C-63EB5E282986}"/>
              </a:ext>
            </a:extLst>
          </p:cNvPr>
          <p:cNvGraphicFramePr>
            <a:graphicFrameLocks noGrp="1"/>
          </p:cNvGraphicFramePr>
          <p:nvPr>
            <p:ph sz="half" idx="2"/>
          </p:nvPr>
        </p:nvGraphicFramePr>
        <p:xfrm>
          <a:off x="5767681" y="1575809"/>
          <a:ext cx="5181600" cy="458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Multiple lines coming together to form one arrow">
            <a:extLst>
              <a:ext uri="{FF2B5EF4-FFF2-40B4-BE49-F238E27FC236}">
                <a16:creationId xmlns:a16="http://schemas.microsoft.com/office/drawing/2014/main" id="{31866C96-716F-F8BC-6FC4-BFA11B45A202}"/>
              </a:ext>
            </a:extLst>
          </p:cNvPr>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1043580" y="1395410"/>
            <a:ext cx="6715126" cy="516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63250"/>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artment of Human Services" id="{3387AC48-8C79-4158-B118-5C97D5C98396}" vid="{0430F891-41F5-42DC-A8EA-FF841EADF1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994A1C4B84D142849781FF14FFC973" ma:contentTypeVersion="14" ma:contentTypeDescription="Create a new document." ma:contentTypeScope="" ma:versionID="e40fb331f9785c5899b70e00bb98dc4c">
  <xsd:schema xmlns:xsd="http://www.w3.org/2001/XMLSchema" xmlns:xs="http://www.w3.org/2001/XMLSchema" xmlns:p="http://schemas.microsoft.com/office/2006/metadata/properties" xmlns:ns2="5ece928b-acca-4d90-9e31-21af6e796eb0" xmlns:ns3="3894ec02-69ce-489c-8ba0-cb10c0862c49" targetNamespace="http://schemas.microsoft.com/office/2006/metadata/properties" ma:root="true" ma:fieldsID="4cdad3e365fd339611aa4299d4355cd3" ns2:_="" ns3:_="">
    <xsd:import namespace="5ece928b-acca-4d90-9e31-21af6e796eb0"/>
    <xsd:import namespace="3894ec02-69ce-489c-8ba0-cb10c0862c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e928b-acca-4d90-9e31-21af6e796e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94ec02-69ce-489c-8ba0-cb10c0862c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8150de8-fb7b-4e89-94b5-b93f998f4582}" ma:internalName="TaxCatchAll" ma:showField="CatchAllData" ma:web="3894ec02-69ce-489c-8ba0-cb10c0862c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894ec02-69ce-489c-8ba0-cb10c0862c49">
      <UserInfo>
        <DisplayName>Mui, Mai-Ling (She/Her/Hers) (DHS)</DisplayName>
        <AccountId>75</AccountId>
        <AccountType/>
      </UserInfo>
      <UserInfo>
        <DisplayName>Zuhlsdorf, Sandra L (She/Her/Hers) (DHS)</DisplayName>
        <AccountId>53</AccountId>
        <AccountType/>
      </UserInfo>
      <UserInfo>
        <DisplayName>Slabaugh, Brenna K (DHS)</DisplayName>
        <AccountId>69</AccountId>
        <AccountType/>
      </UserInfo>
    </SharedWithUsers>
    <lcf76f155ced4ddcb4097134ff3c332f xmlns="5ece928b-acca-4d90-9e31-21af6e796eb0">
      <Terms xmlns="http://schemas.microsoft.com/office/infopath/2007/PartnerControls"/>
    </lcf76f155ced4ddcb4097134ff3c332f>
    <TaxCatchAll xmlns="3894ec02-69ce-489c-8ba0-cb10c0862c49" xsi:nil="true"/>
  </documentManagement>
</p:properties>
</file>

<file path=customXml/itemProps1.xml><?xml version="1.0" encoding="utf-8"?>
<ds:datastoreItem xmlns:ds="http://schemas.openxmlformats.org/officeDocument/2006/customXml" ds:itemID="{992B0FB7-23F7-4DE1-B899-E45F182AC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ce928b-acca-4d90-9e31-21af6e796eb0"/>
    <ds:schemaRef ds:uri="3894ec02-69ce-489c-8ba0-cb10c0862c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purl.org/dc/elements/1.1/"/>
    <ds:schemaRef ds:uri="http://purl.org/dc/dcmitype/"/>
    <ds:schemaRef ds:uri="http://schemas.microsoft.com/office/2006/documentManagement/types"/>
    <ds:schemaRef ds:uri="http://schemas.openxmlformats.org/package/2006/metadata/core-properties"/>
    <ds:schemaRef ds:uri="3894ec02-69ce-489c-8ba0-cb10c0862c49"/>
    <ds:schemaRef ds:uri="http://purl.org/dc/terms/"/>
    <ds:schemaRef ds:uri="http://schemas.microsoft.com/office/2006/metadata/properties"/>
    <ds:schemaRef ds:uri="http://www.w3.org/XML/1998/namespace"/>
    <ds:schemaRef ds:uri="http://schemas.microsoft.com/office/infopath/2007/PartnerControls"/>
    <ds:schemaRef ds:uri="5ece928b-acca-4d90-9e31-21af6e796eb0"/>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Department of Human Services</Template>
  <TotalTime>135</TotalTime>
  <Words>2303</Words>
  <Application>Microsoft Office PowerPoint</Application>
  <PresentationFormat>Widescreen</PresentationFormat>
  <Paragraphs>308</Paragraphs>
  <Slides>37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Arial,Sans-Serif</vt:lpstr>
      <vt:lpstr>Arial</vt:lpstr>
      <vt:lpstr>Arial Black</vt:lpstr>
      <vt:lpstr>Calibri</vt:lpstr>
      <vt:lpstr>Symbol</vt:lpstr>
      <vt:lpstr>Tahoma</vt:lpstr>
      <vt:lpstr>Times New Roman</vt:lpstr>
      <vt:lpstr>Minnesota</vt:lpstr>
      <vt:lpstr>Disability Service Division Topics and Updates 2024</vt:lpstr>
      <vt:lpstr>2023 Legislation Updates</vt:lpstr>
      <vt:lpstr>Minnesota Transformation Initiative</vt:lpstr>
      <vt:lpstr>Case Manager Employment Training</vt:lpstr>
      <vt:lpstr>Benefits Planning</vt:lpstr>
      <vt:lpstr>Subminimum Wage Data Collection</vt:lpstr>
      <vt:lpstr>Lead Agency Capacity Building Grant</vt:lpstr>
      <vt:lpstr>Monitoring Employment Outcomes</vt:lpstr>
      <vt:lpstr>Interagency Alignment Study</vt:lpstr>
      <vt:lpstr>2025 Legislation Proposals</vt:lpstr>
      <vt:lpstr>Employment Proposals</vt:lpstr>
      <vt:lpstr>Feedback and Support</vt:lpstr>
      <vt:lpstr>Waiver Reimagine Overview</vt:lpstr>
      <vt:lpstr>Waiver Reimagine: What is it?</vt:lpstr>
      <vt:lpstr>Waiver Reimagine: What is it?</vt:lpstr>
      <vt:lpstr>Waiver Reimagine : Why is it happening?</vt:lpstr>
      <vt:lpstr>Why is it happening? Contd. </vt:lpstr>
      <vt:lpstr>Waiver Reimagine: When will it happen?</vt:lpstr>
      <vt:lpstr>Waiver Reimagine: Choice and control</vt:lpstr>
      <vt:lpstr>Waiver Reimagine: Choice and control</vt:lpstr>
      <vt:lpstr>Waiver Reimagine: Equity</vt:lpstr>
      <vt:lpstr>Wavier Reimagine: Community Engagement </vt:lpstr>
      <vt:lpstr>Waiver Reimagine: People and families</vt:lpstr>
      <vt:lpstr>Waiver Reimagine: Providers</vt:lpstr>
      <vt:lpstr>Learn more about Waiver Reimagine</vt:lpstr>
      <vt:lpstr>Cost Reporting Updates</vt:lpstr>
      <vt:lpstr>Things to remember about cost reporting</vt:lpstr>
      <vt:lpstr>Where to find more information and training</vt:lpstr>
      <vt:lpstr>New for Cost Reporting</vt:lpstr>
      <vt:lpstr>Cost Reporting: Looking Ahead</vt:lpstr>
      <vt:lpstr>Resource Links</vt:lpstr>
      <vt:lpstr>DWRS Compensation Thresholds</vt:lpstr>
      <vt:lpstr>NEW: Compensation Thresholds and Cost Reporting</vt:lpstr>
      <vt:lpstr>What is included?</vt:lpstr>
      <vt:lpstr>What is included in Compensation?</vt:lpstr>
      <vt:lpstr>Compensation Threshold FAQs</vt:lpstr>
      <vt:lpstr>Thank you!</vt:lpstr>
    </vt:vector>
  </TitlesOfParts>
  <Company>State of 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Change Initiatives</dc:title>
  <dc:subject/>
  <dc:creator>Slabaugh, Brenna K (DHS)</dc:creator>
  <cp:keywords/>
  <dc:description/>
  <cp:lastModifiedBy>Simons, Anni</cp:lastModifiedBy>
  <cp:revision>8</cp:revision>
  <cp:lastPrinted>2017-03-14T16:27:36Z</cp:lastPrinted>
  <dcterms:created xsi:type="dcterms:W3CDTF">2023-06-27T14:08:26Z</dcterms:created>
  <dcterms:modified xsi:type="dcterms:W3CDTF">2024-08-21T20:00:09Z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1.31</vt:lpwstr>
  </property>
  <property fmtid="{D5CDD505-2E9C-101B-9397-08002B2CF9AE}" pid="3" name="ContentTypeId">
    <vt:lpwstr>0x01010077994A1C4B84D142849781FF14FFC973</vt:lpwstr>
  </property>
</Properties>
</file>